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9"/>
  </p:notesMasterIdLst>
  <p:sldIdLst>
    <p:sldId id="31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4" r:id="rId30"/>
    <p:sldId id="362" r:id="rId31"/>
    <p:sldId id="361" r:id="rId32"/>
    <p:sldId id="365" r:id="rId33"/>
    <p:sldId id="363" r:id="rId34"/>
    <p:sldId id="366" r:id="rId35"/>
    <p:sldId id="367" r:id="rId36"/>
    <p:sldId id="380" r:id="rId37"/>
    <p:sldId id="381" r:id="rId38"/>
    <p:sldId id="382" r:id="rId39"/>
    <p:sldId id="384" r:id="rId40"/>
    <p:sldId id="383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294" r:id="rId54"/>
    <p:sldId id="296" r:id="rId55"/>
    <p:sldId id="297" r:id="rId56"/>
    <p:sldId id="298" r:id="rId57"/>
    <p:sldId id="299" r:id="rId58"/>
    <p:sldId id="300" r:id="rId59"/>
    <p:sldId id="304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257" r:id="rId82"/>
    <p:sldId id="258" r:id="rId83"/>
    <p:sldId id="264" r:id="rId84"/>
    <p:sldId id="385" r:id="rId85"/>
    <p:sldId id="265" r:id="rId86"/>
    <p:sldId id="266" r:id="rId87"/>
    <p:sldId id="389" r:id="rId88"/>
    <p:sldId id="388" r:id="rId89"/>
    <p:sldId id="390" r:id="rId90"/>
    <p:sldId id="391" r:id="rId91"/>
    <p:sldId id="392" r:id="rId92"/>
    <p:sldId id="267" r:id="rId93"/>
    <p:sldId id="268" r:id="rId94"/>
    <p:sldId id="393" r:id="rId95"/>
    <p:sldId id="394" r:id="rId96"/>
    <p:sldId id="395" r:id="rId97"/>
    <p:sldId id="269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>
      <p:cViewPr varScale="1">
        <p:scale>
          <a:sx n="62" d="100"/>
          <a:sy n="62" d="100"/>
        </p:scale>
        <p:origin x="120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254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81C65-9E4D-4E6B-9531-A19805657A69}" type="datetimeFigureOut">
              <a:rPr lang="en-AS" smtClean="0"/>
              <a:t>09/24/2022</a:t>
            </a:fld>
            <a:endParaRPr lang="en-A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F13-02D2-437E-A2CC-B290710612C3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51806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06534-C387-4928-8D14-0B58A90B0E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4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7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mstu design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670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0600"/>
            <a:ext cx="91440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D940B-5044-4EC6-880A-A0870A639138}" type="datetimeFigureOut">
              <a:rPr lang="en-US" smtClean="0"/>
              <a:pPr/>
              <a:t>9/24/2022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F7ED7-6CCE-4AC2-B10F-CCC717E8E4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2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Advanced Data mining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Tek Narayan Adhikari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Computational Complexity</a:t>
            </a:r>
          </a:p>
        </p:txBody>
      </p:sp>
      <p:sp>
        <p:nvSpPr>
          <p:cNvPr id="121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318500" cy="137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d unique items: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Total number of itemsets = 2</a:t>
            </a:r>
            <a:r>
              <a:rPr lang="en-US" baseline="30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Total number of possible association rules: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5492" name="Object 4"/>
              <p:cNvSpPr txBox="1"/>
              <p:nvPr/>
            </p:nvSpPr>
            <p:spPr bwMode="auto">
              <a:xfrm>
                <a:off x="5257800" y="2514600"/>
                <a:ext cx="3662363" cy="16414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aln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GB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GB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GB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GB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GB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GB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r>
                                              <a:rPr lang="en-GB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GB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1549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7800" y="2514600"/>
                <a:ext cx="3662363" cy="16414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5493" name="Text Box 5"/>
          <p:cNvSpPr txBox="1">
            <a:spLocks noChangeArrowheads="1"/>
          </p:cNvSpPr>
          <p:nvPr/>
        </p:nvSpPr>
        <p:spPr bwMode="auto">
          <a:xfrm>
            <a:off x="5410200" y="4648200"/>
            <a:ext cx="3200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If d=</a:t>
            </a:r>
            <a:r>
              <a:rPr lang="en-US" sz="2000" dirty="0">
                <a:sym typeface="Symbol" pitchFamily="18" charset="2"/>
              </a:rPr>
              <a:t>6,  R = 602 rules</a:t>
            </a:r>
          </a:p>
        </p:txBody>
      </p:sp>
      <p:pic>
        <p:nvPicPr>
          <p:cNvPr id="1215494" name="Picture 6"/>
          <p:cNvPicPr>
            <a:picLocks noChangeAspect="1" noChangeArrowheads="1"/>
          </p:cNvPicPr>
          <p:nvPr/>
        </p:nvPicPr>
        <p:blipFill>
          <a:blip r:embed="rId3" cstate="print"/>
          <a:srcRect l="5714" t="1904" r="7143" b="952"/>
          <a:stretch>
            <a:fillRect/>
          </a:stretch>
        </p:blipFill>
        <p:spPr bwMode="auto">
          <a:xfrm>
            <a:off x="609600" y="2324100"/>
            <a:ext cx="4495800" cy="37582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228600"/>
            <a:ext cx="8534400" cy="533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Generation Strategies</a:t>
            </a:r>
          </a:p>
        </p:txBody>
      </p:sp>
      <p:sp>
        <p:nvSpPr>
          <p:cNvPr id="121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Reduce the </a:t>
            </a:r>
            <a:r>
              <a:rPr lang="en-US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number of candidates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(M)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Complete search: M=2</a:t>
            </a:r>
            <a:r>
              <a:rPr lang="en-US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pruning techniques to reduce M</a:t>
            </a:r>
          </a:p>
          <a:p>
            <a:pPr lvl="4"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Reduce the number of transactions (N)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Reduce size of N as the size of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increases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Used by DHP and vertical-based mining algorithms</a:t>
            </a:r>
          </a:p>
          <a:p>
            <a:pPr lvl="4">
              <a:lnSpc>
                <a:spcPct val="90000"/>
              </a:lnSpc>
            </a:pPr>
            <a:endParaRPr lang="en-US" sz="1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Reduce the number of comparisons (NM)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efficient data structures to store the candidates or transactions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 need to match every candidate against every transaction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839200" cy="8382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Reducing Number of Candidates</a:t>
            </a:r>
          </a:p>
        </p:txBody>
      </p:sp>
      <p:sp>
        <p:nvSpPr>
          <p:cNvPr id="121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580437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principle: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 an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frequent, then all of its subsets must also be frequent</a:t>
            </a:r>
          </a:p>
          <a:p>
            <a:pPr lvl="4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principle holds due to the following property of the support measure:</a:t>
            </a: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Support of an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never exceeds the support of its subsets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is known as the anti-monotone property of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7540" name="Object 4"/>
              <p:cNvSpPr txBox="1"/>
              <p:nvPr/>
            </p:nvSpPr>
            <p:spPr bwMode="auto">
              <a:xfrm>
                <a:off x="1981200" y="3984625"/>
                <a:ext cx="5715000" cy="5826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)⇒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1754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3984625"/>
                <a:ext cx="5715000" cy="582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Illustrating Apriori Principle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890C0-73E8-49AE-A0E6-59A8CE0A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73272"/>
            <a:ext cx="8305800" cy="50465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Illustrating Apriori Principle</a:t>
            </a:r>
          </a:p>
        </p:txBody>
      </p:sp>
      <p:graphicFrame>
        <p:nvGraphicFramePr>
          <p:cNvPr id="1219587" name="Object 3"/>
          <p:cNvGraphicFramePr>
            <a:graphicFrameLocks noChangeAspect="1"/>
          </p:cNvGraphicFramePr>
          <p:nvPr/>
        </p:nvGraphicFramePr>
        <p:xfrm>
          <a:off x="304800" y="1371600"/>
          <a:ext cx="2289175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2289960" imgH="2495520" progId="">
                  <p:embed/>
                </p:oleObj>
              </mc:Choice>
              <mc:Fallback>
                <p:oleObj name="Document" r:id="rId2" imgW="2289960" imgH="2495520" progId="">
                  <p:embed/>
                  <p:pic>
                    <p:nvPicPr>
                      <p:cNvPr id="12195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2289175" cy="2498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588" name="Object 4"/>
          <p:cNvGraphicFramePr>
            <a:graphicFrameLocks noChangeAspect="1"/>
          </p:cNvGraphicFramePr>
          <p:nvPr/>
        </p:nvGraphicFramePr>
        <p:xfrm>
          <a:off x="3352800" y="2133600"/>
          <a:ext cx="3327400" cy="212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3328560" imgH="2008800" progId="">
                  <p:embed/>
                </p:oleObj>
              </mc:Choice>
              <mc:Fallback>
                <p:oleObj name="Document" r:id="rId4" imgW="3328560" imgH="2008800" progId="">
                  <p:embed/>
                  <p:pic>
                    <p:nvPicPr>
                      <p:cNvPr id="1219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133600"/>
                        <a:ext cx="3327400" cy="212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589" name="Object 5"/>
          <p:cNvGraphicFramePr>
            <a:graphicFrameLocks noChangeAspect="1"/>
          </p:cNvGraphicFramePr>
          <p:nvPr/>
        </p:nvGraphicFramePr>
        <p:xfrm>
          <a:off x="4876800" y="4572000"/>
          <a:ext cx="38004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3124080" imgH="840600" progId="">
                  <p:embed/>
                </p:oleObj>
              </mc:Choice>
              <mc:Fallback>
                <p:oleObj name="Document" r:id="rId6" imgW="3124080" imgH="840600" progId="">
                  <p:embed/>
                  <p:pic>
                    <p:nvPicPr>
                      <p:cNvPr id="12195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572000"/>
                        <a:ext cx="3800475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590" name="Text Box 6"/>
          <p:cNvSpPr txBox="1">
            <a:spLocks noChangeArrowheads="1"/>
          </p:cNvSpPr>
          <p:nvPr/>
        </p:nvSpPr>
        <p:spPr bwMode="auto">
          <a:xfrm>
            <a:off x="2514600" y="1295400"/>
            <a:ext cx="20558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latin typeface="Tahoma" pitchFamily="34" charset="0"/>
              </a:rPr>
              <a:t>Items (1-itemsets)</a:t>
            </a:r>
          </a:p>
        </p:txBody>
      </p:sp>
      <p:sp>
        <p:nvSpPr>
          <p:cNvPr id="1219591" name="Text Box 7"/>
          <p:cNvSpPr txBox="1">
            <a:spLocks noChangeArrowheads="1"/>
          </p:cNvSpPr>
          <p:nvPr/>
        </p:nvSpPr>
        <p:spPr bwMode="auto">
          <a:xfrm>
            <a:off x="6096000" y="2055813"/>
            <a:ext cx="2790825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latin typeface="Tahoma" pitchFamily="34" charset="0"/>
              </a:rPr>
              <a:t>Pairs (2-itemsets)</a:t>
            </a:r>
          </a:p>
          <a:p>
            <a:endParaRPr lang="en-US" sz="1800" b="0">
              <a:latin typeface="Tahoma" pitchFamily="34" charset="0"/>
            </a:endParaRPr>
          </a:p>
          <a:p>
            <a:r>
              <a:rPr lang="en-US" sz="1800" b="0">
                <a:latin typeface="Tahoma" pitchFamily="34" charset="0"/>
              </a:rPr>
              <a:t>(No need to generate</a:t>
            </a:r>
            <a:br>
              <a:rPr lang="en-US" sz="1800" b="0">
                <a:latin typeface="Tahoma" pitchFamily="34" charset="0"/>
              </a:rPr>
            </a:br>
            <a:r>
              <a:rPr lang="en-US" sz="1800" b="0">
                <a:latin typeface="Tahoma" pitchFamily="34" charset="0"/>
              </a:rPr>
              <a:t>candidates involving Coke</a:t>
            </a:r>
            <a:br>
              <a:rPr lang="en-US" sz="1800" b="0">
                <a:latin typeface="Tahoma" pitchFamily="34" charset="0"/>
              </a:rPr>
            </a:br>
            <a:r>
              <a:rPr lang="en-US" sz="1800" b="0">
                <a:latin typeface="Tahoma" pitchFamily="34" charset="0"/>
              </a:rPr>
              <a:t>or Eggs)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1219592" name="Text Box 8"/>
          <p:cNvSpPr txBox="1">
            <a:spLocks noChangeArrowheads="1"/>
          </p:cNvSpPr>
          <p:nvPr/>
        </p:nvSpPr>
        <p:spPr bwMode="auto">
          <a:xfrm>
            <a:off x="6781800" y="4038600"/>
            <a:ext cx="2225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>
                <a:latin typeface="Tahoma" pitchFamily="34" charset="0"/>
              </a:rPr>
              <a:t>Triplets (3-itemsets)</a:t>
            </a:r>
            <a:endParaRPr lang="en-US" sz="2400" b="0">
              <a:latin typeface="Times New Roman" charset="0"/>
            </a:endParaRPr>
          </a:p>
        </p:txBody>
      </p:sp>
      <p:sp>
        <p:nvSpPr>
          <p:cNvPr id="1219593" name="Line 9"/>
          <p:cNvSpPr>
            <a:spLocks noChangeShapeType="1"/>
          </p:cNvSpPr>
          <p:nvPr/>
        </p:nvSpPr>
        <p:spPr bwMode="auto">
          <a:xfrm>
            <a:off x="5410200" y="4038600"/>
            <a:ext cx="304800" cy="304800"/>
          </a:xfrm>
          <a:prstGeom prst="line">
            <a:avLst/>
          </a:prstGeom>
          <a:noFill/>
          <a:ln w="73025" cmpd="tri">
            <a:solidFill>
              <a:schemeClr val="bg2">
                <a:lumMod val="10000"/>
              </a:schemeClr>
            </a:solidFill>
            <a:round/>
            <a:headEnd/>
            <a:tailEnd type="arrow" w="med" len="sm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9594" name="Line 10"/>
          <p:cNvSpPr>
            <a:spLocks noChangeShapeType="1"/>
          </p:cNvSpPr>
          <p:nvPr/>
        </p:nvSpPr>
        <p:spPr bwMode="auto">
          <a:xfrm>
            <a:off x="2819400" y="1981200"/>
            <a:ext cx="304800" cy="304800"/>
          </a:xfrm>
          <a:prstGeom prst="line">
            <a:avLst/>
          </a:prstGeom>
          <a:noFill/>
          <a:ln w="73025" cmpd="tri">
            <a:solidFill>
              <a:schemeClr val="bg2">
                <a:lumMod val="10000"/>
              </a:schemeClr>
            </a:solidFill>
            <a:round/>
            <a:headEnd/>
            <a:tailEnd type="arrow" w="med" len="sm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9595" name="Line 11"/>
          <p:cNvSpPr>
            <a:spLocks noChangeShapeType="1"/>
          </p:cNvSpPr>
          <p:nvPr/>
        </p:nvSpPr>
        <p:spPr bwMode="auto">
          <a:xfrm>
            <a:off x="6934200" y="5410200"/>
            <a:ext cx="304800" cy="304800"/>
          </a:xfrm>
          <a:prstGeom prst="line">
            <a:avLst/>
          </a:prstGeom>
          <a:noFill/>
          <a:ln w="38100" cap="rnd">
            <a:solidFill>
              <a:schemeClr val="bg2">
                <a:lumMod val="1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9596" name="Text Box 12"/>
          <p:cNvSpPr txBox="1">
            <a:spLocks noChangeArrowheads="1"/>
          </p:cNvSpPr>
          <p:nvPr/>
        </p:nvSpPr>
        <p:spPr bwMode="auto"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w="15875">
            <a:solidFill>
              <a:schemeClr val="bg2">
                <a:lumMod val="1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highlight>
                  <a:srgbClr val="0000FF"/>
                </a:highlight>
                <a:latin typeface="Tahoma" pitchFamily="34" charset="0"/>
              </a:rPr>
              <a:t>Minimum Support = 3</a:t>
            </a:r>
          </a:p>
        </p:txBody>
      </p:sp>
      <p:sp>
        <p:nvSpPr>
          <p:cNvPr id="1219597" name="Text Box 13"/>
          <p:cNvSpPr txBox="1">
            <a:spLocks noChangeArrowheads="1"/>
          </p:cNvSpPr>
          <p:nvPr/>
        </p:nvSpPr>
        <p:spPr bwMode="auto">
          <a:xfrm>
            <a:off x="304800" y="4519613"/>
            <a:ext cx="3227388" cy="1200150"/>
          </a:xfrm>
          <a:prstGeom prst="rect">
            <a:avLst/>
          </a:prstGeom>
          <a:solidFill>
            <a:srgbClr val="CCFFFF"/>
          </a:solidFill>
          <a:ln w="9525">
            <a:solidFill>
              <a:schemeClr val="bg2">
                <a:lumMod val="10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If every subset is considered, </a:t>
            </a:r>
          </a:p>
          <a:p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	</a:t>
            </a:r>
            <a:r>
              <a:rPr lang="en-US" sz="1800" b="0" baseline="3000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6</a:t>
            </a:r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C</a:t>
            </a:r>
            <a:r>
              <a:rPr lang="en-US" sz="1800" b="0" baseline="-2500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1</a:t>
            </a:r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 + </a:t>
            </a:r>
            <a:r>
              <a:rPr lang="en-US" sz="1800" b="0" baseline="3000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6</a:t>
            </a:r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C</a:t>
            </a:r>
            <a:r>
              <a:rPr lang="en-US" sz="1800" b="0" baseline="-2500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2</a:t>
            </a:r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 + </a:t>
            </a:r>
            <a:r>
              <a:rPr lang="en-US" sz="1800" b="0" baseline="3000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6</a:t>
            </a:r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C</a:t>
            </a:r>
            <a:r>
              <a:rPr lang="en-US" sz="1800" b="0" baseline="-2500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3</a:t>
            </a:r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 = 41</a:t>
            </a:r>
          </a:p>
          <a:p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With support-based pruning,</a:t>
            </a:r>
          </a:p>
          <a:p>
            <a:r>
              <a:rPr lang="en-US" sz="18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	6 + 6 + 1 = 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Apriori Algorithm</a:t>
            </a:r>
          </a:p>
        </p:txBody>
      </p:sp>
      <p:sp>
        <p:nvSpPr>
          <p:cNvPr id="1240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7613"/>
            <a:ext cx="8229600" cy="4514850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Method: 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None/>
            </a:pPr>
            <a:endParaRPr lang="en-US" sz="2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Let k=1</a:t>
            </a:r>
          </a:p>
          <a:p>
            <a:pPr marL="742950" lvl="1" indent="-28575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Generate frequent itemsets of length 1</a:t>
            </a:r>
          </a:p>
          <a:p>
            <a:pPr marL="742950" lvl="1" indent="-28575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Repeat until no new frequent itemsets are identified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Generate length (k+1) candidate itemsets from length k frequent itemsets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Prune candidate itemsets containing subsets of length k that are infrequent 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Count the support of each candidate by scanning the DB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Eliminate candidates that are infrequent, leaving only those that are frequent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Reducing Number of Comparisons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2667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Candidate counting: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Scan the database of transactions to determine the support of each candidate itemset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reduce the number of comparisons, store the candidates in a hash structure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Instead of matching each transaction against every candidate, match it against candidates contained in the hashed buckets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BA75F-3661-460D-8AD6-6A80C79D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581400"/>
            <a:ext cx="5791200" cy="24715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3429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Consider the following transaction table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ECC659-434B-5D30-259F-E54745202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32524"/>
              </p:ext>
            </p:extLst>
          </p:nvPr>
        </p:nvGraphicFramePr>
        <p:xfrm>
          <a:off x="1066800" y="2319020"/>
          <a:ext cx="6096000" cy="2219960"/>
        </p:xfrm>
        <a:graphic>
          <a:graphicData uri="http://schemas.openxmlformats.org/drawingml/2006/table">
            <a:tbl>
              <a:tblPr firstRow="1" firstCol="1" lastRow="1" bandRow="1" bandCol="1"/>
              <a:tblGrid>
                <a:gridCol w="3048000">
                  <a:extLst>
                    <a:ext uri="{9D8B030D-6E8A-4147-A177-3AD203B41FA5}">
                      <a16:colId xmlns:a16="http://schemas.microsoft.com/office/drawing/2014/main" val="334816595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04308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 No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Items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8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1,2,3,4,5,6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0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7,2,3,4,5,6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1,8,4,5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T4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1,9,0,4,6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92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T5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0,2,4,5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3642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27432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1: Count the occurrence of each item.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BD8E9E-C07C-B9CA-57FE-E56E7083B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7110"/>
              </p:ext>
            </p:extLst>
          </p:nvPr>
        </p:nvGraphicFramePr>
        <p:xfrm>
          <a:off x="4038600" y="1620520"/>
          <a:ext cx="2780030" cy="4074160"/>
        </p:xfrm>
        <a:graphic>
          <a:graphicData uri="http://schemas.openxmlformats.org/drawingml/2006/table">
            <a:tbl>
              <a:tblPr firstRow="1" firstCol="1" lastRow="1" bandRow="1" bandCol="1"/>
              <a:tblGrid>
                <a:gridCol w="1106170">
                  <a:extLst>
                    <a:ext uri="{9D8B030D-6E8A-4147-A177-3AD203B41FA5}">
                      <a16:colId xmlns:a16="http://schemas.microsoft.com/office/drawing/2014/main" val="3348165954"/>
                    </a:ext>
                  </a:extLst>
                </a:gridCol>
                <a:gridCol w="1673860">
                  <a:extLst>
                    <a:ext uri="{9D8B030D-6E8A-4147-A177-3AD203B41FA5}">
                      <a16:colId xmlns:a16="http://schemas.microsoft.com/office/drawing/2014/main" val="3704308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Occurrence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78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0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73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926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364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65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468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83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98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A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9240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1676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2:  Remember, the algorithm says, an item is considered to be frequent if it's bought more then the Support/Threshold i.e. 3. Therefore, below is the list of Frequent Singletons.</a:t>
            </a:r>
          </a:p>
        </p:txBody>
      </p:sp>
      <p:pic>
        <p:nvPicPr>
          <p:cNvPr id="115714" name="Picture 2" descr="C:\Users\ITSECTION\Desktop\rating\Frequent ItemSets _ Apriori Algorithm and Example Part I _ Code 2 Learn_files\Screen+Shot+2015-02-22+at+1.51.15+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199" y="2971800"/>
            <a:ext cx="5074127" cy="274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Association Rule Mining</a:t>
            </a:r>
          </a:p>
        </p:txBody>
      </p:sp>
      <p:sp>
        <p:nvSpPr>
          <p:cNvPr id="1230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a set of transactions, find rules that will predict the occurrence of an item based on the occurrences of other items in the transaction</a:t>
            </a:r>
          </a:p>
        </p:txBody>
      </p:sp>
      <p:sp>
        <p:nvSpPr>
          <p:cNvPr id="1230852" name="Text Box 4"/>
          <p:cNvSpPr txBox="1">
            <a:spLocks noChangeArrowheads="1"/>
          </p:cNvSpPr>
          <p:nvPr/>
        </p:nvSpPr>
        <p:spPr bwMode="auto">
          <a:xfrm>
            <a:off x="304800" y="2819400"/>
            <a:ext cx="41910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Market-Basket transactions</a:t>
            </a:r>
          </a:p>
        </p:txBody>
      </p:sp>
      <p:graphicFrame>
        <p:nvGraphicFramePr>
          <p:cNvPr id="1230853" name="Object 5"/>
          <p:cNvGraphicFramePr>
            <a:graphicFrameLocks noChangeAspect="1"/>
          </p:cNvGraphicFramePr>
          <p:nvPr/>
        </p:nvGraphicFramePr>
        <p:xfrm>
          <a:off x="228600" y="3429000"/>
          <a:ext cx="4343400" cy="253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433292" imgH="1998228" progId="">
                  <p:embed/>
                </p:oleObj>
              </mc:Choice>
              <mc:Fallback>
                <p:oleObj name="Document" r:id="rId2" imgW="3433292" imgH="1998228" progId="">
                  <p:embed/>
                  <p:pic>
                    <p:nvPicPr>
                      <p:cNvPr id="12308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429000"/>
                        <a:ext cx="4343400" cy="253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54" name="Text Box 6"/>
          <p:cNvSpPr txBox="1">
            <a:spLocks noChangeArrowheads="1"/>
          </p:cNvSpPr>
          <p:nvPr/>
        </p:nvSpPr>
        <p:spPr bwMode="auto">
          <a:xfrm>
            <a:off x="4876800" y="3048000"/>
            <a:ext cx="38100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 of Association Rules</a:t>
            </a:r>
          </a:p>
        </p:txBody>
      </p:sp>
      <p:sp>
        <p:nvSpPr>
          <p:cNvPr id="1230855" name="Text Box 7"/>
          <p:cNvSpPr txBox="1">
            <a:spLocks noChangeArrowheads="1"/>
          </p:cNvSpPr>
          <p:nvPr/>
        </p:nvSpPr>
        <p:spPr bwMode="auto">
          <a:xfrm>
            <a:off x="5334000" y="3657600"/>
            <a:ext cx="327660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{Diaper} </a:t>
            </a:r>
            <a: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{Beer},</a:t>
            </a:r>
            <a:b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{Milk, Bread}  {</a:t>
            </a:r>
            <a:r>
              <a:rPr lang="en-US" sz="1800" b="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Eggs,Coke</a:t>
            </a:r>
            <a: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},</a:t>
            </a:r>
            <a:b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1800" b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{Beer, Bread}  {Milk},</a:t>
            </a:r>
          </a:p>
        </p:txBody>
      </p:sp>
      <p:sp>
        <p:nvSpPr>
          <p:cNvPr id="1230856" name="Text Box 8"/>
          <p:cNvSpPr txBox="1">
            <a:spLocks noChangeArrowheads="1"/>
          </p:cNvSpPr>
          <p:nvPr/>
        </p:nvSpPr>
        <p:spPr bwMode="auto">
          <a:xfrm>
            <a:off x="4876800" y="4953000"/>
            <a:ext cx="40386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Implication means co-occurrence, not causality!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24384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Step 3: We start making pairs out of the frequent </a:t>
            </a:r>
            <a:r>
              <a:rPr lang="en-US" sz="2800" b="1" dirty="0" err="1">
                <a:solidFill>
                  <a:schemeClr val="bg1"/>
                </a:solidFill>
              </a:rPr>
              <a:t>itemsets</a:t>
            </a:r>
            <a:r>
              <a:rPr lang="en-US" sz="2800" b="1" dirty="0">
                <a:solidFill>
                  <a:schemeClr val="bg1"/>
                </a:solidFill>
              </a:rPr>
              <a:t> we got in the above step.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7762" name="Picture 2" descr="C:\Users\ITSECTION\Desktop\rating\Frequent ItemSets _ Apriori Algorithm and Example Part I _ Code 2 Learn_files\Screen+Shot+2015-02-22+at+1.53.20+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981200"/>
            <a:ext cx="1752600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4: After getting the frequent Item Pairs, we start counting the occurrence of these pairs in the Transaction Set.</a:t>
            </a:r>
          </a:p>
        </p:txBody>
      </p:sp>
      <p:pic>
        <p:nvPicPr>
          <p:cNvPr id="118786" name="Picture 2" descr="C:\Users\ITSECTION\Desktop\rating\Frequent ItemSets _ Apriori Algorithm and Example Part I _ Code 2 Learn_files\Screen+Shot+2015-02-22+at+1.55.47+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479356"/>
            <a:ext cx="3276600" cy="3235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2286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5: Now again, follow the Golden Rule, and discard non-frequent </a:t>
            </a:r>
            <a:r>
              <a:rPr lang="en-US" sz="2800" dirty="0" err="1">
                <a:solidFill>
                  <a:schemeClr val="bg1"/>
                </a:solidFill>
              </a:rPr>
              <a:t>paris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9810" name="Picture 2" descr="C:\Users\ITSECTION\Desktop\rating\Frequent ItemSets _ Apriori Algorithm and Example Part I _ Code 2 Learn_files\Screen+Shot+2015-02-22+at+2.02.54+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590800"/>
            <a:ext cx="3048000" cy="1543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2971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Now we have a table with pair of frequent items. Suppose we want to find frequent triplets. We the above table and make all the possible combinations.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Step 6: Make combinations of triples using the frequent Item pairs.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To make triples, the rule is: IF 12 and 13 are frequent, then the triple would be 123. Similarly, if 24 and 26 then triple would be 246.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So, using the above logic and our Frequent </a:t>
            </a:r>
            <a:r>
              <a:rPr lang="en-US" sz="2400" dirty="0" err="1">
                <a:solidFill>
                  <a:schemeClr val="bg1"/>
                </a:solidFill>
              </a:rPr>
              <a:t>ItemPairs</a:t>
            </a:r>
            <a:r>
              <a:rPr lang="en-US" sz="2400" dirty="0">
                <a:solidFill>
                  <a:schemeClr val="bg1"/>
                </a:solidFill>
              </a:rPr>
              <a:t> table, we get the below triples: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0834" name="Picture 2" descr="C:\Users\ITSECTION\Desktop\rating\Frequent ItemSets _ Apriori Algorithm and Example Part I _ Code 2 Learn_files\Screen+Shot+2015-02-22+at+2.07.39+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876800"/>
            <a:ext cx="1278194" cy="9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Step 7: Get the count of the above triples (Candidates).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After, this, if we can find quartets, then we find those and count their occurrence/frequency. 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If we had 123, 124, 134, 135, 234 and we wanted to generate a quartet then it would be 1234 and 1345. And after finding quartet we would have again got their count of occurrence /frequency and repeated the same also, until the Frequent </a:t>
            </a:r>
            <a:r>
              <a:rPr lang="en-US" sz="2400" b="1" dirty="0" err="1">
                <a:solidFill>
                  <a:schemeClr val="bg1"/>
                </a:solidFill>
              </a:rPr>
              <a:t>ItemSet</a:t>
            </a:r>
            <a:r>
              <a:rPr lang="en-US" sz="2400" b="1" dirty="0">
                <a:solidFill>
                  <a:schemeClr val="bg1"/>
                </a:solidFill>
              </a:rPr>
              <a:t> is null.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1858" name="Picture 2" descr="C:\Users\ITSECTION\Desktop\rating\Frequent ItemSets _ Apriori Algorithm and Example Part I _ Code 2 Learn_files\Screen+Shot+2015-02-22+at+2.09.06+p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866900"/>
            <a:ext cx="3048000" cy="800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3505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Thus, the frequent </a:t>
            </a:r>
            <a:r>
              <a:rPr lang="en-US" sz="2800" b="1" dirty="0" err="1">
                <a:solidFill>
                  <a:schemeClr val="bg1"/>
                </a:solidFill>
              </a:rPr>
              <a:t>ItemSets</a:t>
            </a:r>
            <a:r>
              <a:rPr lang="en-US" sz="2800" b="1" dirty="0">
                <a:solidFill>
                  <a:schemeClr val="bg1"/>
                </a:solidFill>
              </a:rPr>
              <a:t> are: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Frequent </a:t>
            </a:r>
            <a:r>
              <a:rPr lang="en-US" sz="2800" b="1" dirty="0" err="1">
                <a:solidFill>
                  <a:schemeClr val="bg1"/>
                </a:solidFill>
              </a:rPr>
              <a:t>Itemsets</a:t>
            </a:r>
            <a:r>
              <a:rPr lang="en-US" sz="2800" b="1" dirty="0">
                <a:solidFill>
                  <a:schemeClr val="bg1"/>
                </a:solidFill>
              </a:rPr>
              <a:t> of Size 1: </a:t>
            </a:r>
            <a:r>
              <a:rPr lang="en-US" sz="2800" dirty="0">
                <a:solidFill>
                  <a:schemeClr val="bg1"/>
                </a:solidFill>
              </a:rPr>
              <a:t>1, 2, 4, 5, 6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Frequent </a:t>
            </a:r>
            <a:r>
              <a:rPr lang="en-US" sz="2800" b="1" dirty="0" err="1">
                <a:solidFill>
                  <a:schemeClr val="bg1"/>
                </a:solidFill>
              </a:rPr>
              <a:t>Itemsets</a:t>
            </a:r>
            <a:r>
              <a:rPr lang="en-US" sz="2800" b="1" dirty="0">
                <a:solidFill>
                  <a:schemeClr val="bg1"/>
                </a:solidFill>
              </a:rPr>
              <a:t> of Size 2: </a:t>
            </a:r>
            <a:r>
              <a:rPr lang="en-US" sz="2800" dirty="0">
                <a:solidFill>
                  <a:schemeClr val="bg1"/>
                </a:solidFill>
              </a:rPr>
              <a:t>14, 24, 25, 45, 46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Frequent </a:t>
            </a:r>
            <a:r>
              <a:rPr lang="en-US" sz="2800" b="1" dirty="0" err="1">
                <a:solidFill>
                  <a:schemeClr val="bg1"/>
                </a:solidFill>
              </a:rPr>
              <a:t>Itemsets</a:t>
            </a:r>
            <a:r>
              <a:rPr lang="en-US" sz="2800" b="1" dirty="0">
                <a:solidFill>
                  <a:schemeClr val="bg1"/>
                </a:solidFill>
              </a:rPr>
              <a:t> of Size 3: </a:t>
            </a:r>
            <a:r>
              <a:rPr lang="en-US" sz="2800" dirty="0">
                <a:solidFill>
                  <a:schemeClr val="bg1"/>
                </a:solidFill>
              </a:rPr>
              <a:t>245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257800"/>
          </a:xfrm>
        </p:spPr>
        <p:txBody>
          <a:bodyPr>
            <a:noAutofit/>
          </a:bodyPr>
          <a:lstStyle/>
          <a:p>
            <a:pPr fontAlgn="base"/>
            <a:r>
              <a:rPr lang="en-US" sz="2200" dirty="0">
                <a:solidFill>
                  <a:schemeClr val="bg1"/>
                </a:solidFill>
              </a:rPr>
              <a:t>Now if we want to check the association rule for {2, 4} -&gt; 5.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The confidence is: Ratio of {2, 4} </a:t>
            </a:r>
            <a:r>
              <a:rPr lang="en-US" sz="2200" i="1" dirty="0">
                <a:solidFill>
                  <a:schemeClr val="bg1"/>
                </a:solidFill>
              </a:rPr>
              <a:t>U</a:t>
            </a:r>
            <a:r>
              <a:rPr lang="en-US" sz="2200" dirty="0">
                <a:solidFill>
                  <a:schemeClr val="bg1"/>
                </a:solidFill>
              </a:rPr>
              <a:t> {5} with support of {2, 4}. Therefore,</a:t>
            </a:r>
          </a:p>
          <a:p>
            <a:pPr fontAlgn="base"/>
            <a:r>
              <a:rPr lang="en-US" sz="2200" dirty="0">
                <a:solidFill>
                  <a:schemeClr val="bg1"/>
                </a:solidFill>
              </a:rPr>
              <a:t>Confidence = 3 / 3 =&gt; 1</a:t>
            </a:r>
          </a:p>
          <a:p>
            <a:pPr fontAlgn="base"/>
            <a:r>
              <a:rPr lang="en-US" sz="2200" dirty="0">
                <a:solidFill>
                  <a:schemeClr val="bg1"/>
                </a:solidFill>
              </a:rPr>
              <a:t>We can say that, {2, 4} -&gt; {5} has a confidence of 1. But, we want to know how interesting the rule is. For this, we have an new parameter called Interest.</a:t>
            </a:r>
          </a:p>
          <a:p>
            <a:pPr fontAlgn="base"/>
            <a:r>
              <a:rPr lang="en-US" sz="2200" dirty="0">
                <a:solidFill>
                  <a:schemeClr val="bg1"/>
                </a:solidFill>
              </a:rPr>
              <a:t>Interest of an association rule is the difference of it's confidence and the fraction of baskets which contain item j.</a:t>
            </a:r>
          </a:p>
          <a:p>
            <a:pPr fontAlgn="base"/>
            <a:r>
              <a:rPr lang="en-US" sz="2200" dirty="0">
                <a:solidFill>
                  <a:schemeClr val="bg1"/>
                </a:solidFill>
              </a:rPr>
              <a:t>({2, 4} -&gt; 5) =  conf( {2, 4} -&gt; 5) - Fr(5)</a:t>
            </a:r>
          </a:p>
          <a:p>
            <a:pPr fontAlgn="base">
              <a:buNone/>
            </a:pPr>
            <a:r>
              <a:rPr lang="en-US" sz="2200" dirty="0">
                <a:solidFill>
                  <a:schemeClr val="bg1"/>
                </a:solidFill>
              </a:rPr>
              <a:t>                     = 1 - (3/4)</a:t>
            </a:r>
          </a:p>
          <a:p>
            <a:pPr fontAlgn="base">
              <a:buNone/>
            </a:pPr>
            <a:r>
              <a:rPr lang="en-US" sz="2200" dirty="0">
                <a:solidFill>
                  <a:schemeClr val="bg1"/>
                </a:solidFill>
              </a:rPr>
              <a:t>                     = 1 - .75</a:t>
            </a:r>
          </a:p>
          <a:p>
            <a:pPr fontAlgn="base">
              <a:buNone/>
            </a:pPr>
            <a:r>
              <a:rPr lang="en-US" sz="2200" dirty="0">
                <a:solidFill>
                  <a:schemeClr val="bg1"/>
                </a:solidFill>
              </a:rPr>
              <a:t>                     = .25</a:t>
            </a:r>
          </a:p>
          <a:p>
            <a:pPr fontAlgn="base">
              <a:buNone/>
            </a:pPr>
            <a:r>
              <a:rPr lang="en-US" sz="2200" dirty="0">
                <a:solidFill>
                  <a:schemeClr val="bg1"/>
                </a:solidFill>
              </a:rPr>
              <a:t>Therefore, the Interest is just 25 %. It's not an interesting rule.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7467600" cy="838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Frequent Pattern (FP) Growth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300" dirty="0">
                <a:solidFill>
                  <a:schemeClr val="bg1"/>
                </a:solidFill>
              </a:rPr>
              <a:t>Mining frequent </a:t>
            </a:r>
            <a:r>
              <a:rPr lang="en-US" sz="2300" dirty="0" err="1">
                <a:solidFill>
                  <a:schemeClr val="bg1"/>
                </a:solidFill>
              </a:rPr>
              <a:t>itmesets</a:t>
            </a:r>
            <a:r>
              <a:rPr lang="en-US" sz="2300" dirty="0">
                <a:solidFill>
                  <a:schemeClr val="bg1"/>
                </a:solidFill>
              </a:rPr>
              <a:t> without candidate generation.</a:t>
            </a:r>
          </a:p>
          <a:p>
            <a:pPr lvl="0"/>
            <a:endParaRPr lang="en-US" sz="2300" dirty="0">
              <a:solidFill>
                <a:schemeClr val="bg1"/>
              </a:solidFill>
            </a:endParaRP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It is a divide and conquers strategy.</a:t>
            </a:r>
          </a:p>
          <a:p>
            <a:pPr lvl="0"/>
            <a:endParaRPr lang="en-US" sz="2300" dirty="0">
              <a:solidFill>
                <a:schemeClr val="bg1"/>
              </a:solidFill>
            </a:endParaRP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It compress the database representing frequent items into a frequent –pattern tree (FP-Tree), which retains the </a:t>
            </a:r>
            <a:r>
              <a:rPr lang="en-US" sz="2300" dirty="0" err="1">
                <a:solidFill>
                  <a:schemeClr val="bg1"/>
                </a:solidFill>
              </a:rPr>
              <a:t>itemset</a:t>
            </a:r>
            <a:r>
              <a:rPr lang="en-US" sz="2300" dirty="0">
                <a:solidFill>
                  <a:schemeClr val="bg1"/>
                </a:solidFill>
              </a:rPr>
              <a:t> association information.</a:t>
            </a:r>
          </a:p>
          <a:p>
            <a:pPr lvl="0"/>
            <a:endParaRPr lang="en-US" sz="2300" dirty="0">
              <a:solidFill>
                <a:schemeClr val="bg1"/>
              </a:solidFill>
            </a:endParaRP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Divides the compressed database into a set of conditional databases, each associated with one frequent item or pattern fragment and then mines each such database separately.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Frequent Pattern (FP) Growth Method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Choice of minimum support threshold: Lowering support threshold results in more frequent </a:t>
            </a:r>
            <a:r>
              <a:rPr lang="en-US" sz="2300" dirty="0" err="1">
                <a:solidFill>
                  <a:schemeClr val="bg1"/>
                </a:solidFill>
              </a:rPr>
              <a:t>itemsets.This</a:t>
            </a:r>
            <a:r>
              <a:rPr lang="en-US" sz="2300" dirty="0">
                <a:solidFill>
                  <a:schemeClr val="bg1"/>
                </a:solidFill>
              </a:rPr>
              <a:t> may increase number of candidates and max length of frequent </a:t>
            </a:r>
            <a:r>
              <a:rPr lang="en-US" sz="2300" dirty="0" err="1">
                <a:solidFill>
                  <a:schemeClr val="bg1"/>
                </a:solidFill>
              </a:rPr>
              <a:t>itemsets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Dimensionality (number of items) of the data set: More space is needed to store support count of each item. If number of frequent items increases, both computation and I/O costs may also increase.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Size of database: Since </a:t>
            </a:r>
            <a:r>
              <a:rPr lang="en-US" sz="2300" dirty="0" err="1">
                <a:solidFill>
                  <a:schemeClr val="bg1"/>
                </a:solidFill>
              </a:rPr>
              <a:t>Apriori</a:t>
            </a:r>
            <a:r>
              <a:rPr lang="en-US" sz="2300" dirty="0">
                <a:solidFill>
                  <a:schemeClr val="bg1"/>
                </a:solidFill>
              </a:rPr>
              <a:t> makes multiple passes, run time of algorithm may increase with number of transactions.</a:t>
            </a:r>
          </a:p>
          <a:p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Average transaction width: Transaction width increases with denser data sets. This may increase max length of frequent </a:t>
            </a:r>
            <a:r>
              <a:rPr lang="en-US" sz="2300" dirty="0" err="1">
                <a:solidFill>
                  <a:schemeClr val="bg1"/>
                </a:solidFill>
              </a:rPr>
              <a:t>itemsets</a:t>
            </a:r>
            <a:r>
              <a:rPr lang="en-US" sz="2300" dirty="0">
                <a:solidFill>
                  <a:schemeClr val="bg1"/>
                </a:solidFill>
              </a:rPr>
              <a:t> and traversals of hash tree (number of subsets in a transaction increases with its width)</a:t>
            </a:r>
          </a:p>
          <a:p>
            <a:endParaRPr lang="en-US" sz="2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36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Fp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-Growth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 err="1">
                <a:solidFill>
                  <a:schemeClr val="bg1"/>
                </a:solidFill>
              </a:rPr>
              <a:t>Apriori</a:t>
            </a:r>
            <a:r>
              <a:rPr lang="en-US" dirty="0">
                <a:solidFill>
                  <a:schemeClr val="bg1"/>
                </a:solidFill>
              </a:rPr>
              <a:t>: uses a generate-and-test approach – generates candidate </a:t>
            </a:r>
            <a:r>
              <a:rPr lang="en-US" dirty="0" err="1">
                <a:solidFill>
                  <a:schemeClr val="bg1"/>
                </a:solidFill>
              </a:rPr>
              <a:t>itemsets</a:t>
            </a:r>
            <a:r>
              <a:rPr lang="en-US" dirty="0">
                <a:solidFill>
                  <a:schemeClr val="bg1"/>
                </a:solidFill>
              </a:rPr>
              <a:t> and tests if they are frequent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Generation of candidate </a:t>
            </a:r>
            <a:r>
              <a:rPr lang="en-US" dirty="0" err="1">
                <a:solidFill>
                  <a:schemeClr val="bg1"/>
                </a:solidFill>
              </a:rPr>
              <a:t>itemsets</a:t>
            </a:r>
            <a:r>
              <a:rPr lang="en-US" dirty="0">
                <a:solidFill>
                  <a:schemeClr val="bg1"/>
                </a:solidFill>
              </a:rPr>
              <a:t> is expensive(in both space and time)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 Support counting is expensive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 Subset checking (computationally expensive)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 Multiple Database scans (I/O)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 FP-Growth: allows frequent </a:t>
            </a:r>
            <a:r>
              <a:rPr lang="en-US" dirty="0" err="1">
                <a:solidFill>
                  <a:schemeClr val="bg1"/>
                </a:solidFill>
              </a:rPr>
              <a:t>itemset</a:t>
            </a:r>
            <a:r>
              <a:rPr lang="en-US" dirty="0">
                <a:solidFill>
                  <a:schemeClr val="bg1"/>
                </a:solidFill>
              </a:rPr>
              <a:t> discovery without candidate </a:t>
            </a:r>
            <a:r>
              <a:rPr lang="en-US" dirty="0" err="1">
                <a:solidFill>
                  <a:schemeClr val="bg1"/>
                </a:solidFill>
              </a:rPr>
              <a:t>itemset</a:t>
            </a:r>
            <a:r>
              <a:rPr lang="en-US" dirty="0">
                <a:solidFill>
                  <a:schemeClr val="bg1"/>
                </a:solidFill>
              </a:rPr>
              <a:t> generation. Two step approach: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Step 1: Build a compact data structure called the FP-tree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 Built using 2 passes over the data-set.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Step 2: Extracts frequent </a:t>
            </a:r>
            <a:r>
              <a:rPr lang="en-US" dirty="0" err="1">
                <a:solidFill>
                  <a:schemeClr val="bg1"/>
                </a:solidFill>
              </a:rPr>
              <a:t>itemsets</a:t>
            </a:r>
            <a:r>
              <a:rPr lang="en-US" dirty="0">
                <a:solidFill>
                  <a:schemeClr val="bg1"/>
                </a:solidFill>
              </a:rPr>
              <a:t> directly from the FP-tree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Definition: Frequent Itemset</a:t>
            </a:r>
          </a:p>
        </p:txBody>
      </p:sp>
      <p:sp>
        <p:nvSpPr>
          <p:cNvPr id="1231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6800"/>
            <a:ext cx="4876800" cy="5334000"/>
          </a:xfrm>
          <a:noFill/>
          <a:ln/>
        </p:spPr>
        <p:txBody>
          <a:bodyPr/>
          <a:lstStyle/>
          <a:p>
            <a:pPr marL="342900" indent="-342900"/>
            <a:r>
              <a:rPr 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 collection of one or more items</a:t>
            </a:r>
          </a:p>
          <a:p>
            <a:pPr marL="1143000" lvl="2" indent="-228600"/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Example: {Milk, Bread, Diaper}</a:t>
            </a: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n-US" sz="1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143000" lvl="2" indent="-228600"/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16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16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that contains k items</a:t>
            </a:r>
            <a:endParaRPr lang="en-US" sz="16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Support count (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)</a:t>
            </a: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Frequency of occurrence of an </a:t>
            </a:r>
            <a:r>
              <a:rPr lang="en-US" sz="1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E.g.   </a:t>
            </a:r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({Milk, </a:t>
            </a:r>
            <a:r>
              <a:rPr lang="en-US" sz="1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Bread,Diaper</a:t>
            </a:r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}) = 2 </a:t>
            </a:r>
            <a:endParaRPr lang="en-US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Fraction of transactions that contain an </a:t>
            </a:r>
            <a:r>
              <a:rPr lang="en-US" sz="1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1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E.g.   s({Milk, Bread, Diaper}) = 2/5</a:t>
            </a:r>
          </a:p>
          <a:p>
            <a:pPr marL="342900" indent="-342900"/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sz="20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lvl="1" indent="-285750"/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18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whose support is greater than or equal to a </a:t>
            </a:r>
            <a:r>
              <a:rPr lang="en-US" sz="1800" i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sz="18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threshold</a:t>
            </a:r>
          </a:p>
        </p:txBody>
      </p:sp>
      <p:graphicFrame>
        <p:nvGraphicFramePr>
          <p:cNvPr id="1231917" name="Object 45"/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3571032184"/>
              </p:ext>
            </p:extLst>
          </p:nvPr>
        </p:nvGraphicFramePr>
        <p:xfrm>
          <a:off x="5410200" y="2089150"/>
          <a:ext cx="3657600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359338" imgH="2015504" progId="">
                  <p:embed/>
                </p:oleObj>
              </mc:Choice>
              <mc:Fallback>
                <p:oleObj name="Document" r:id="rId2" imgW="3359338" imgH="2015504" progId="">
                  <p:embed/>
                  <p:pic>
                    <p:nvPicPr>
                      <p:cNvPr id="1231917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89150"/>
                        <a:ext cx="3657600" cy="219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875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Frequent Pattern (FP) Growth Method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300" dirty="0">
                <a:solidFill>
                  <a:schemeClr val="bg1"/>
                </a:solidFill>
              </a:rPr>
              <a:t>FP-Growth method transforms the problem of finding long frequent patterns to searching for shorter ones recursively and then concatenating the suffix.</a:t>
            </a:r>
          </a:p>
          <a:p>
            <a:pPr lvl="0"/>
            <a:endParaRPr lang="en-US" sz="2300" dirty="0">
              <a:solidFill>
                <a:schemeClr val="bg1"/>
              </a:solidFill>
            </a:endParaRP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It uses least frequent items as suffix .</a:t>
            </a:r>
          </a:p>
          <a:p>
            <a:pPr lvl="0"/>
            <a:endParaRPr lang="en-US" sz="2300" dirty="0">
              <a:solidFill>
                <a:schemeClr val="bg1"/>
              </a:solidFill>
            </a:endParaRPr>
          </a:p>
          <a:p>
            <a:pPr lvl="0"/>
            <a:r>
              <a:rPr lang="en-US" sz="2300" dirty="0">
                <a:solidFill>
                  <a:schemeClr val="bg1"/>
                </a:solidFill>
              </a:rPr>
              <a:t>Advantage: Reduce search cost, has good selectivity, faster than </a:t>
            </a:r>
            <a:r>
              <a:rPr lang="en-US" sz="2300" dirty="0" err="1">
                <a:solidFill>
                  <a:schemeClr val="bg1"/>
                </a:solidFill>
              </a:rPr>
              <a:t>apriori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Disadvantage: When the database is large, it is sometimes unrealistic to construct a man memory based FP-tree.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1: FP-Tree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FP-Tree is constructed using 2 passes over the data-set: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Pass 1: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Scan data and find support for each item.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Discard infrequent items.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Sort frequent items in decreasing order based on their support.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	Use this order when building the FP-Tree, so common prefixes can be shared.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1: FP-Tree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Pass 2: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Nodes correspond to items and have a counter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</a:rPr>
              <a:t>FP-Growth reads 1 transaction at a time and maps it to a path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</a:rPr>
              <a:t>Fixed order is used, so paths can overlap when transactions share items (when they have the same </a:t>
            </a:r>
            <a:r>
              <a:rPr lang="en-US" dirty="0" err="1">
                <a:solidFill>
                  <a:schemeClr val="bg1"/>
                </a:solidFill>
              </a:rPr>
              <a:t>prfix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 In this case, counters are incremented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</a:rPr>
              <a:t> Pointers are maintained between nodes containing the same item, creating singly linked lists (dotted lines)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The more paths that overlap, the higher the compression. FP-tree may fit in memory.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bg1"/>
                </a:solidFill>
              </a:rPr>
              <a:t>Frequent </a:t>
            </a:r>
            <a:r>
              <a:rPr lang="en-US" dirty="0" err="1">
                <a:solidFill>
                  <a:schemeClr val="bg1"/>
                </a:solidFill>
              </a:rPr>
              <a:t>itemsets</a:t>
            </a:r>
            <a:r>
              <a:rPr lang="en-US" dirty="0">
                <a:solidFill>
                  <a:schemeClr val="bg1"/>
                </a:solidFill>
              </a:rPr>
              <a:t> extracted from the FP-Tree.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092AD-63D9-42E2-BE2A-5BB1DFEA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1"/>
            <a:ext cx="8229600" cy="4953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6117E-6CC6-4BBA-B1B5-CBC800A5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63976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285599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026F8-DBF6-40A9-AF4D-32DEA8BCD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138936"/>
            <a:ext cx="8178799" cy="458012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09C719-E55D-40C4-A36E-1A01CC88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6397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FP-Tree Construction (Example)</a:t>
            </a:r>
          </a:p>
        </p:txBody>
      </p:sp>
    </p:spTree>
    <p:extLst>
      <p:ext uri="{BB962C8B-B14F-4D97-AF65-F5344CB8AC3E}">
        <p14:creationId xmlns:p14="http://schemas.microsoft.com/office/powerpoint/2010/main" val="3459874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21AA-AE3F-4EF1-B6BD-BC214520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2: Extracts frequent </a:t>
            </a:r>
            <a:r>
              <a:rPr lang="en-US" sz="2800" dirty="0" err="1">
                <a:solidFill>
                  <a:schemeClr val="bg1"/>
                </a:solidFill>
              </a:rPr>
              <a:t>itemsets</a:t>
            </a:r>
            <a:r>
              <a:rPr lang="en-US" sz="2800" dirty="0">
                <a:solidFill>
                  <a:schemeClr val="bg1"/>
                </a:solidFill>
              </a:rPr>
              <a:t> from the FP-tree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E1E9-7617-4B02-B49F-18F526C9E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FP-tree is mined as follows. 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from each frequent length-1 pattern (as an initial </a:t>
            </a:r>
            <a:r>
              <a:rPr lang="en-GB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sufﬁx pattern), construct its conditional pattern base (a sub-database, which 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consists of the set of </a:t>
            </a:r>
            <a:r>
              <a:rPr lang="en-GB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preﬁx paths in the FP-tree co-occurring with the sufﬁx pattern),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construct its (</a:t>
            </a:r>
            <a:r>
              <a:rPr lang="en-GB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conditional) FP-tree, and performmining recursively on the tree. </a:t>
            </a:r>
          </a:p>
          <a:p>
            <a:r>
              <a:rPr lang="en-GB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growth is achieved by the concatenation of the sufﬁx pattern with the frequent patterns generated from a conditional FP-tree.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ﬁrst consider I5, which is the last item in </a:t>
            </a:r>
            <a:r>
              <a:rPr lang="en-GB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L, rather than the ﬁrst. The reason for starting at 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end of the list will become apparent as we explain the FP-tree mining process. </a:t>
            </a:r>
          </a:p>
        </p:txBody>
      </p:sp>
    </p:spTree>
    <p:extLst>
      <p:ext uri="{BB962C8B-B14F-4D97-AF65-F5344CB8AC3E}">
        <p14:creationId xmlns:p14="http://schemas.microsoft.com/office/powerpoint/2010/main" val="1637549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B8AE8-96DF-456A-89FD-5493F518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>
            <a:normAutofit fontScale="85000" lnSpcReduction="10000"/>
          </a:bodyPr>
          <a:lstStyle/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I4, its two preﬁx paths form the conditional pattern base, (</a:t>
            </a:r>
            <a:r>
              <a:rPr lang="nn-N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 I1: 1), (I2: 1), 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generates a single-node conditional FP-tree, (I2: 2), and derives one frequent pattern,(I2, I4: 2).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to the preceding analysis, I3’s conditional pattern base is {{</a:t>
            </a:r>
            <a:r>
              <a:rPr lang="nn-N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I2, I1: 2}, {I2: 2},{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I1: 2}}. Its conditional FP-tree has two branches, {I2: 4, I1: 2} and {I1: 2} as shown Figure , which generates the set of patterns {{</a:t>
            </a:r>
            <a:r>
              <a:rPr lang="nn-N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I2, I3: 4}, {I1, I3: 4}, {I2, I1, I3: 2}}.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I1’s conditional pattern base is {{I2: 4}, with an FP-tree that contains only one node,{I2: 4}, which generates one frequent pattern, {I2, I1: 4}.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paths formed by these branches are h (I2, I1, I5: 1) and (I2, I1, I3, I5: 1) .  Therefore, considering I5 as a sufﬁx, its corresponding two preﬁx paths are ( </a:t>
            </a:r>
            <a:r>
              <a:rPr lang="nn-N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I2, I1: 1) and (I2, I1, I3: 1),  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form its conditional pattern base.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this conditional pattern base as a transaction database, we build an I5-conditional FP-tree, which contains only a single path, (I2: 2, I1: 2); I3 is not included because its support count of 1 is less than the minimum support count. </a:t>
            </a:r>
          </a:p>
          <a:p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single path generates all the combinations of frequent patterns: ( </a:t>
            </a:r>
            <a:r>
              <a:rPr lang="nn-N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I2, I5: 2), (I1, I5: 2), (I2, I1, I5: 2).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7E223E-251A-4FD6-8F62-D6137309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63976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2: Extracts frequent </a:t>
            </a:r>
            <a:r>
              <a:rPr lang="en-US" sz="2800" dirty="0" err="1">
                <a:solidFill>
                  <a:schemeClr val="bg1"/>
                </a:solidFill>
              </a:rPr>
              <a:t>itemsets</a:t>
            </a:r>
            <a:r>
              <a:rPr lang="en-US" sz="2800" dirty="0">
                <a:solidFill>
                  <a:schemeClr val="bg1"/>
                </a:solidFill>
              </a:rPr>
              <a:t> from the FP-tree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538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E7E667-70FB-45D2-AB5B-DB8B579EA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371600"/>
            <a:ext cx="8178799" cy="423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55862-4681-4706-A656-77D79CDC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" y="5568244"/>
            <a:ext cx="8178799" cy="516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18736D-4127-4331-9812-15F3349F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8" y="982073"/>
            <a:ext cx="8178800" cy="4657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61B645-8387-450A-A3E1-597F567CD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6397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2: Extracts frequent </a:t>
            </a:r>
            <a:r>
              <a:rPr lang="en-US" sz="2800" dirty="0" err="1">
                <a:solidFill>
                  <a:schemeClr val="bg1"/>
                </a:solidFill>
              </a:rPr>
              <a:t>itemsets</a:t>
            </a:r>
            <a:r>
              <a:rPr lang="en-US" sz="2800" dirty="0">
                <a:solidFill>
                  <a:schemeClr val="bg1"/>
                </a:solidFill>
              </a:rPr>
              <a:t> from the FP-tree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8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990600"/>
            <a:ext cx="8077200" cy="4859383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3D0ADC-AB54-47D4-A7E8-863D13BE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Next Example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FP-Tree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The FP-Tree usually has a smaller size than the uncompressed data - typically many transactions share items (and hence prefixes).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Best case scenario: all transactions contain the same set of items.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 1 path in the FP-tree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>
                <a:solidFill>
                  <a:schemeClr val="bg1"/>
                </a:solidFill>
              </a:rPr>
              <a:t>Worst case scenario: every transaction has a unique set of items (no items in common)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Size of the FP-tree is at least as large as the original data.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/>
                </a:solidFill>
              </a:rPr>
              <a:t>Storage requirements for the FP-tree are higher - need to store the pointers between the nodes and the counters.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The size of the FP-tree depends on how the items are ordered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Ordering by decreasing support is typically used but it does not always lead to the smallest tree (it's a heuristic).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Definition: Association Rule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784725" y="3263900"/>
            <a:ext cx="3965575" cy="2527300"/>
            <a:chOff x="3014" y="2304"/>
            <a:chExt cx="2498" cy="1592"/>
          </a:xfrm>
        </p:grpSpPr>
        <p:sp>
          <p:nvSpPr>
            <p:cNvPr id="1210379" name="Text Box 11"/>
            <p:cNvSpPr txBox="1">
              <a:spLocks noChangeArrowheads="1"/>
            </p:cNvSpPr>
            <p:nvPr/>
          </p:nvSpPr>
          <p:spPr bwMode="auto">
            <a:xfrm>
              <a:off x="3264" y="2304"/>
              <a:ext cx="7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Times New Roman" charset="0"/>
                </a:rPr>
                <a:t>Example:</a:t>
              </a:r>
              <a:endParaRPr lang="en-US" sz="2800" b="0" dirty="0">
                <a:solidFill>
                  <a:schemeClr val="bg1"/>
                </a:solidFill>
                <a:latin typeface="Times New Roman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0380" name="Object 12"/>
                <p:cNvSpPr txBox="1"/>
                <p:nvPr/>
              </p:nvSpPr>
              <p:spPr bwMode="auto">
                <a:xfrm>
                  <a:off x="3786" y="2545"/>
                  <a:ext cx="1726" cy="23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GB" i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Milk</m:t>
                        </m:r>
                        <m:r>
                          <a:rPr lang="en-GB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i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Diaper</m:t>
                        </m:r>
                        <m:r>
                          <a:rPr lang="en-GB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}⇒</m:t>
                        </m:r>
                        <m:r>
                          <m:rPr>
                            <m:nor/>
                          </m:rPr>
                          <a:rPr lang="en-GB" i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Beer</m:t>
                        </m:r>
                      </m:oMath>
                    </m:oMathPara>
                  </a14:m>
                  <a:endParaRPr lang="en-GB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0380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86" y="2545"/>
                  <a:ext cx="1726" cy="239"/>
                </a:xfrm>
                <a:prstGeom prst="rect">
                  <a:avLst/>
                </a:prstGeom>
                <a:blipFill>
                  <a:blip r:embed="rId3"/>
                  <a:stretch>
                    <a:fillRect l="-891" b="-1290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0381" name="Object 13"/>
                <p:cNvSpPr txBox="1"/>
                <p:nvPr/>
              </p:nvSpPr>
              <p:spPr bwMode="auto">
                <a:xfrm>
                  <a:off x="3649" y="2888"/>
                  <a:ext cx="1679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rmAutofit fontScale="62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Milk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Diaper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Beer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⥂|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GB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GB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=0.4</m:t>
                        </m:r>
                      </m:oMath>
                    </m:oMathPara>
                  </a14:m>
                  <a:endParaRPr lang="en-GB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0381" name="Object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9" y="2888"/>
                  <a:ext cx="1679" cy="3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0382" name="Object 14"/>
                <p:cNvSpPr txBox="1"/>
                <p:nvPr/>
              </p:nvSpPr>
              <p:spPr bwMode="auto">
                <a:xfrm>
                  <a:off x="3014" y="3456"/>
                  <a:ext cx="2475" cy="44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Milk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Diaper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Beer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Milk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GB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Diaper</m:t>
                            </m:r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GB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GB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=0.67</m:t>
                        </m:r>
                      </m:oMath>
                    </m:oMathPara>
                  </a14:m>
                  <a:endParaRPr lang="en-GB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0382" name="Object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14" y="3456"/>
                  <a:ext cx="2475" cy="4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10387" name="Rectangle 19"/>
          <p:cNvSpPr>
            <a:spLocks noChangeArrowheads="1"/>
          </p:cNvSpPr>
          <p:nvPr/>
        </p:nvSpPr>
        <p:spPr bwMode="auto">
          <a:xfrm>
            <a:off x="304800" y="1066800"/>
            <a:ext cx="4876800" cy="533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000" dirty="0">
                <a:solidFill>
                  <a:schemeClr val="bg1"/>
                </a:solidFill>
              </a:rPr>
              <a:t>Association Rule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>
                <a:solidFill>
                  <a:schemeClr val="bg1"/>
                </a:solidFill>
              </a:rPr>
              <a:t>An implication expression of the form X </a:t>
            </a:r>
            <a:r>
              <a:rPr lang="en-US" sz="1800" b="0" dirty="0">
                <a:solidFill>
                  <a:schemeClr val="bg1"/>
                </a:solidFill>
                <a:sym typeface="Symbol" pitchFamily="18" charset="2"/>
              </a:rPr>
              <a:t> Y, where X and Y are </a:t>
            </a:r>
            <a:r>
              <a:rPr lang="en-US" sz="1800" b="0" dirty="0" err="1">
                <a:solidFill>
                  <a:schemeClr val="bg1"/>
                </a:solidFill>
                <a:sym typeface="Symbol" pitchFamily="18" charset="2"/>
              </a:rPr>
              <a:t>itemsets</a:t>
            </a:r>
            <a:endParaRPr lang="en-US" sz="1800" b="0" dirty="0">
              <a:solidFill>
                <a:schemeClr val="bg1"/>
              </a:solidFill>
              <a:sym typeface="Symbol" pitchFamily="18" charset="2"/>
            </a:endParaRP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>
                <a:solidFill>
                  <a:schemeClr val="bg1"/>
                </a:solidFill>
              </a:rPr>
              <a:t>Example:</a:t>
            </a:r>
            <a:br>
              <a:rPr lang="en-US" sz="1800" b="0" dirty="0">
                <a:solidFill>
                  <a:schemeClr val="bg1"/>
                </a:solidFill>
              </a:rPr>
            </a:br>
            <a:r>
              <a:rPr lang="en-US" sz="1800" b="0" dirty="0">
                <a:solidFill>
                  <a:schemeClr val="bg1"/>
                </a:solidFill>
              </a:rPr>
              <a:t>   {Milk, Diaper} </a:t>
            </a:r>
            <a:r>
              <a:rPr lang="en-US" sz="1800" b="0" dirty="0">
                <a:solidFill>
                  <a:schemeClr val="bg1"/>
                </a:solidFill>
                <a:sym typeface="Symbol" pitchFamily="18" charset="2"/>
              </a:rPr>
              <a:t> {Beer}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2000" dirty="0">
                <a:solidFill>
                  <a:schemeClr val="bg1"/>
                </a:solidFill>
              </a:rPr>
              <a:t>Rule Evaluation Metrics</a:t>
            </a:r>
            <a:endParaRPr lang="en-US" sz="2000" dirty="0">
              <a:solidFill>
                <a:schemeClr val="bg1"/>
              </a:solidFill>
              <a:sym typeface="Symbol" pitchFamily="18" charset="2"/>
            </a:endParaRP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>
                <a:solidFill>
                  <a:schemeClr val="bg1"/>
                </a:solidFill>
              </a:rPr>
              <a:t>Support (s)</a:t>
            </a:r>
          </a:p>
          <a:p>
            <a:pPr marL="1143000" lvl="2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</a:pPr>
            <a:r>
              <a:rPr lang="en-US" sz="1600" b="0" dirty="0">
                <a:solidFill>
                  <a:schemeClr val="bg1"/>
                </a:solidFill>
              </a:rPr>
              <a:t>Fraction of transactions that contain both X and Y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>
                <a:solidFill>
                  <a:schemeClr val="bg1"/>
                </a:solidFill>
              </a:rPr>
              <a:t>Confidence (c)</a:t>
            </a:r>
          </a:p>
          <a:p>
            <a:pPr marL="1143000" lvl="2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</a:pPr>
            <a:r>
              <a:rPr lang="en-US" sz="1600" b="0" dirty="0">
                <a:solidFill>
                  <a:schemeClr val="bg1"/>
                </a:solidFill>
              </a:rPr>
              <a:t>Measures how often items in Y </a:t>
            </a:r>
            <a:br>
              <a:rPr lang="en-US" sz="1600" b="0" dirty="0">
                <a:solidFill>
                  <a:schemeClr val="bg1"/>
                </a:solidFill>
              </a:rPr>
            </a:br>
            <a:r>
              <a:rPr lang="en-US" sz="1600" b="0" dirty="0">
                <a:solidFill>
                  <a:schemeClr val="bg1"/>
                </a:solidFill>
              </a:rPr>
              <a:t>appear in transactions that</a:t>
            </a:r>
            <a:br>
              <a:rPr lang="en-US" sz="1600" b="0" dirty="0">
                <a:solidFill>
                  <a:schemeClr val="bg1"/>
                </a:solidFill>
              </a:rPr>
            </a:br>
            <a:r>
              <a:rPr lang="en-US" sz="1600" b="0" dirty="0">
                <a:solidFill>
                  <a:schemeClr val="bg1"/>
                </a:solidFill>
              </a:rPr>
              <a:t>contain X</a:t>
            </a:r>
          </a:p>
        </p:txBody>
      </p:sp>
      <p:graphicFrame>
        <p:nvGraphicFramePr>
          <p:cNvPr id="1210389" name="Object 21"/>
          <p:cNvGraphicFramePr>
            <a:graphicFrameLocks noGrp="1" noChangeAspect="1"/>
          </p:cNvGraphicFramePr>
          <p:nvPr>
            <p:ph idx="1"/>
          </p:nvPr>
        </p:nvGraphicFramePr>
        <p:xfrm>
          <a:off x="5410200" y="1295400"/>
          <a:ext cx="358775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3359338" imgH="2015504" progId="">
                  <p:embed/>
                </p:oleObj>
              </mc:Choice>
              <mc:Fallback>
                <p:oleObj name="Document" r:id="rId6" imgW="3359338" imgH="2015504" progId="">
                  <p:embed/>
                  <p:pic>
                    <p:nvPicPr>
                      <p:cNvPr id="1210389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95400"/>
                        <a:ext cx="3587750" cy="215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8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305800" cy="83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Frequent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Itemset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FP-Growth extracts frequent </a:t>
            </a:r>
            <a:r>
              <a:rPr lang="en-US" dirty="0" err="1">
                <a:solidFill>
                  <a:schemeClr val="bg1"/>
                </a:solidFill>
              </a:rPr>
              <a:t>itemsets</a:t>
            </a:r>
            <a:r>
              <a:rPr lang="en-US" dirty="0">
                <a:solidFill>
                  <a:schemeClr val="bg1"/>
                </a:solidFill>
              </a:rPr>
              <a:t> from the FP-tree.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Bottom-up algorithm - from the leaves towards the root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Divide and conquer: first look for frequent </a:t>
            </a:r>
            <a:r>
              <a:rPr lang="en-US" dirty="0" err="1">
                <a:solidFill>
                  <a:schemeClr val="bg1"/>
                </a:solidFill>
              </a:rPr>
              <a:t>itemsets</a:t>
            </a:r>
            <a:r>
              <a:rPr lang="en-US" dirty="0">
                <a:solidFill>
                  <a:schemeClr val="bg1"/>
                </a:solidFill>
              </a:rPr>
              <a:t> ending in e, then de, etc. . . then d, then </a:t>
            </a:r>
            <a:r>
              <a:rPr lang="en-US" dirty="0" err="1">
                <a:solidFill>
                  <a:schemeClr val="bg1"/>
                </a:solidFill>
              </a:rPr>
              <a:t>cd</a:t>
            </a:r>
            <a:r>
              <a:rPr lang="en-US" dirty="0">
                <a:solidFill>
                  <a:schemeClr val="bg1"/>
                </a:solidFill>
              </a:rPr>
              <a:t>, etc. . .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</a:rPr>
              <a:t>First, extract prefix path sub-trees ending in an item(set). (hint: use the linked lists)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Prefix path sub-trees (Example)</a:t>
            </a:r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" y="1676400"/>
            <a:ext cx="9105900" cy="4038600"/>
          </a:xfr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Step 2: Frequent </a:t>
            </a:r>
            <a:r>
              <a:rPr lang="en-US" dirty="0" err="1">
                <a:solidFill>
                  <a:schemeClr val="bg1"/>
                </a:solidFill>
              </a:rPr>
              <a:t>Itemset</a:t>
            </a:r>
            <a:r>
              <a:rPr lang="en-US" dirty="0">
                <a:solidFill>
                  <a:schemeClr val="bg1"/>
                </a:solidFill>
              </a:rPr>
              <a:t> Generation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77000" cy="46482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Each prefix path sub-tree is processed recursively to extract the frequent itemsets. Solutions are then merged.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E.g. the prefix path sub-tree for </a:t>
            </a:r>
            <a:r>
              <a:rPr lang="en-US" i="1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</a:rPr>
              <a:t> will be used to extract frequent itemsets ending in e, then in de, ce, be and ae, then in cde, bde, cde, etc.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Divide and conquer approach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600200"/>
            <a:ext cx="2057400" cy="419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Conditional FP-Tree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26670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FP-Tree that would be built if we only consider transactions containing a particular </a:t>
            </a:r>
            <a:r>
              <a:rPr lang="en-US" dirty="0" err="1">
                <a:solidFill>
                  <a:schemeClr val="bg1"/>
                </a:solidFill>
              </a:rPr>
              <a:t>itemset</a:t>
            </a:r>
            <a:r>
              <a:rPr lang="en-US" dirty="0">
                <a:solidFill>
                  <a:schemeClr val="bg1"/>
                </a:solidFill>
              </a:rPr>
              <a:t> (and then removing that </a:t>
            </a:r>
            <a:r>
              <a:rPr lang="en-US" dirty="0" err="1">
                <a:solidFill>
                  <a:schemeClr val="bg1"/>
                </a:solidFill>
              </a:rPr>
              <a:t>itemset</a:t>
            </a:r>
            <a:r>
              <a:rPr lang="en-US" dirty="0">
                <a:solidFill>
                  <a:schemeClr val="bg1"/>
                </a:solidFill>
              </a:rPr>
              <a:t> from all transactions).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Example: FP-Tree conditional one.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352800"/>
            <a:ext cx="70866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Let minSup = 2 and extract all frequent itemsets containing e.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1. Obtain the prefix path sub-tree for e:</a:t>
            </a: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3581400"/>
            <a:ext cx="29146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2. Check if e is a frequent item by adding the counts along the linked list (dotted line). If so, extract it.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Yes, count =3 so {e} is extracted as a frequent itemset.</a:t>
            </a:r>
          </a:p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3. As e is frequent, find frequent itemsets ending in e. i.e. de, ce, be and ae.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>
                <a:solidFill>
                  <a:schemeClr val="bg1"/>
                </a:solidFill>
              </a:rPr>
              <a:t>4. Use the the conditional FP-tree for e to find frequent itemsets ending in de, ce and ae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Note that be is not considered as b is not in the conditional FP-tree for e.</a:t>
            </a:r>
          </a:p>
          <a:p>
            <a:r>
              <a:rPr lang="en-US">
                <a:solidFill>
                  <a:schemeClr val="bg1"/>
                </a:solidFill>
              </a:rPr>
              <a:t>I For each of them (e.g. de), find the prefix paths from the conditional tree for e, extract frequent itemsets, generate conditional FP-tree, etc... (recursive)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Example: e -&gt; de -&gt; ade ({d,e}, {a,d,e} are found to be frequent)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33600"/>
            <a:ext cx="78486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533400" y="3886200"/>
            <a:ext cx="8153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200">
                <a:latin typeface="Calibri" pitchFamily="34" charset="0"/>
              </a:rPr>
              <a:t>Example: e -&gt; ce ({c,e} is found to be frequent)</a:t>
            </a:r>
          </a:p>
        </p:txBody>
      </p:sp>
      <p:pic>
        <p:nvPicPr>
          <p:cNvPr id="1536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419600"/>
            <a:ext cx="63246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Frequent itemsets found (ordered by sufix and order in which they are found):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895600"/>
            <a:ext cx="565785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667000"/>
            <a:ext cx="14478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Advantages and disadvantages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Advantages of FP-Growth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only 2 passes over data-set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“compresses” data-set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candidate generation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much faster than </a:t>
            </a:r>
            <a:r>
              <a:rPr lang="en-US" dirty="0" err="1">
                <a:solidFill>
                  <a:schemeClr val="bg1"/>
                </a:solidFill>
              </a:rPr>
              <a:t>Apriori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Disadvantages of FP-Growth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FP-Tree may not fit in memory!!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FP-Tree is expensive to build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Association Rule Mining Task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a set of transactions T, the goal of association rule mining is to find all rules having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support ≥ </a:t>
            </a:r>
            <a:r>
              <a:rPr lang="en-US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confidence ≥ </a:t>
            </a:r>
            <a:r>
              <a:rPr lang="en-US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minconf</a:t>
            </a:r>
            <a:r>
              <a:rPr lang="en-US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threshold</a:t>
            </a: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Brute-force approach: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List all possible association rules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Compute the support and confidence for each rule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Prune rules that fail the </a:t>
            </a:r>
            <a:r>
              <a:rPr lang="en-US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i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minconf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thresholds</a:t>
            </a:r>
          </a:p>
          <a:p>
            <a:pPr lvl="1">
              <a:buFont typeface="Arial" charset="0"/>
              <a:buNone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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Computationally prohibitive!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99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Factors Affecting Complexity</a:t>
            </a:r>
          </a:p>
        </p:txBody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04237" cy="5181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Choice of minimum support threshold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lowering support threshold results in more frequent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this may increase number of candidates and max length of frequent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Dimensionality (number of items) of the data set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more space is needed to store support count of each item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if number of frequent items also increases, both computation and I/O costs may also increase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Size of database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since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makes multiple passes, run time of algorithm may increase with number of transactions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Average transaction width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transaction width increases with denser data sets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This may increase max length of frequent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traversals of hash tree (number of subsets in a transaction increases with its width)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Maximal Frequent Itemset</a:t>
            </a:r>
          </a:p>
        </p:txBody>
      </p:sp>
      <p:graphicFrame>
        <p:nvGraphicFramePr>
          <p:cNvPr id="1258499" name="Object 3"/>
          <p:cNvGraphicFramePr>
            <a:graphicFrameLocks noChangeAspect="1"/>
          </p:cNvGraphicFramePr>
          <p:nvPr/>
        </p:nvGraphicFramePr>
        <p:xfrm>
          <a:off x="1162051" y="1371600"/>
          <a:ext cx="6805642" cy="464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687611" imgH="7157416" progId="">
                  <p:embed/>
                </p:oleObj>
              </mc:Choice>
              <mc:Fallback>
                <p:oleObj name="Visio" r:id="rId2" imgW="9687611" imgH="7157416" progId="">
                  <p:embed/>
                  <p:pic>
                    <p:nvPicPr>
                      <p:cNvPr id="12584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1" y="1371600"/>
                        <a:ext cx="6805642" cy="4645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8500" name="Text Box 4"/>
          <p:cNvSpPr txBox="1">
            <a:spLocks noChangeArrowheads="1"/>
          </p:cNvSpPr>
          <p:nvPr/>
        </p:nvSpPr>
        <p:spPr bwMode="auto">
          <a:xfrm>
            <a:off x="7010400" y="5638800"/>
            <a:ext cx="111125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Border</a:t>
            </a:r>
          </a:p>
        </p:txBody>
      </p:sp>
      <p:sp>
        <p:nvSpPr>
          <p:cNvPr id="1258501" name="Text Box 5"/>
          <p:cNvSpPr txBox="1">
            <a:spLocks noChangeArrowheads="1"/>
          </p:cNvSpPr>
          <p:nvPr/>
        </p:nvSpPr>
        <p:spPr bwMode="auto">
          <a:xfrm>
            <a:off x="0" y="5511225"/>
            <a:ext cx="114300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Infrequent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Itemsets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8502" name="Text Box 6"/>
          <p:cNvSpPr txBox="1">
            <a:spLocks noChangeArrowheads="1"/>
          </p:cNvSpPr>
          <p:nvPr/>
        </p:nvSpPr>
        <p:spPr bwMode="auto">
          <a:xfrm>
            <a:off x="0" y="2057400"/>
            <a:ext cx="14478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Maximal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Itemsets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58503" name="Line 7"/>
          <p:cNvSpPr>
            <a:spLocks noChangeShapeType="1"/>
          </p:cNvSpPr>
          <p:nvPr/>
        </p:nvSpPr>
        <p:spPr bwMode="auto">
          <a:xfrm flipH="1">
            <a:off x="1241425" y="4606925"/>
            <a:ext cx="158750" cy="1074738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04" name="Line 8"/>
          <p:cNvSpPr>
            <a:spLocks noChangeShapeType="1"/>
          </p:cNvSpPr>
          <p:nvPr/>
        </p:nvSpPr>
        <p:spPr bwMode="auto">
          <a:xfrm flipH="1" flipV="1">
            <a:off x="1717675" y="2527300"/>
            <a:ext cx="1030288" cy="646113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05" name="Line 9"/>
          <p:cNvSpPr>
            <a:spLocks noChangeShapeType="1"/>
          </p:cNvSpPr>
          <p:nvPr/>
        </p:nvSpPr>
        <p:spPr bwMode="auto">
          <a:xfrm flipH="1">
            <a:off x="1717675" y="4535488"/>
            <a:ext cx="1030288" cy="1146175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06" name="Line 10"/>
          <p:cNvSpPr>
            <a:spLocks noChangeShapeType="1"/>
          </p:cNvSpPr>
          <p:nvPr/>
        </p:nvSpPr>
        <p:spPr bwMode="auto">
          <a:xfrm flipH="1">
            <a:off x="1797050" y="5538788"/>
            <a:ext cx="635000" cy="287337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07" name="Line 11"/>
          <p:cNvSpPr>
            <a:spLocks noChangeShapeType="1"/>
          </p:cNvSpPr>
          <p:nvPr/>
        </p:nvSpPr>
        <p:spPr bwMode="auto">
          <a:xfrm flipH="1" flipV="1">
            <a:off x="1638300" y="5638800"/>
            <a:ext cx="2697163" cy="287338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08" name="Line 12"/>
          <p:cNvSpPr>
            <a:spLocks noChangeShapeType="1"/>
          </p:cNvSpPr>
          <p:nvPr/>
        </p:nvSpPr>
        <p:spPr bwMode="auto">
          <a:xfrm flipH="1" flipV="1">
            <a:off x="1558925" y="2598738"/>
            <a:ext cx="2632075" cy="1668462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09" name="Line 13"/>
          <p:cNvSpPr>
            <a:spLocks noChangeShapeType="1"/>
          </p:cNvSpPr>
          <p:nvPr/>
        </p:nvSpPr>
        <p:spPr bwMode="auto">
          <a:xfrm flipH="1">
            <a:off x="1479550" y="4535488"/>
            <a:ext cx="555625" cy="1074737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58510" name="Text Box 14"/>
          <p:cNvSpPr txBox="1">
            <a:spLocks noChangeArrowheads="1"/>
          </p:cNvSpPr>
          <p:nvPr/>
        </p:nvSpPr>
        <p:spPr bwMode="auto">
          <a:xfrm>
            <a:off x="381000" y="1050925"/>
            <a:ext cx="83058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An itemset is maximal frequent if none of its immediate supersets is frequent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2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Closed Itemset</a:t>
            </a:r>
          </a:p>
        </p:txBody>
      </p:sp>
      <p:sp>
        <p:nvSpPr>
          <p:cNvPr id="12595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 itemset is closed if none of its immediate supersets has the same support as the itemset</a:t>
            </a:r>
          </a:p>
          <a:p>
            <a:pPr>
              <a:buFont typeface="Monotype Sorts" pitchFamily="2" charset="2"/>
              <a:buNone/>
            </a:pPr>
            <a:endParaRPr lang="en-US" sz="2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59524" name="Object 102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838200" y="2743200"/>
          <a:ext cx="2032000" cy="178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88871" imgH="1744914" progId="Excel.Sheet.8">
                  <p:embed/>
                </p:oleObj>
              </mc:Choice>
              <mc:Fallback>
                <p:oleObj name="Worksheet" r:id="rId2" imgW="1988871" imgH="1744914" progId="Excel.Sheet.8">
                  <p:embed/>
                  <p:pic>
                    <p:nvPicPr>
                      <p:cNvPr id="1259524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43200"/>
                        <a:ext cx="2032000" cy="178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25" name="Object 1029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962400" y="2286000"/>
          <a:ext cx="2260600" cy="326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209698" imgH="3192747" progId="Excel.Sheet.8">
                  <p:embed/>
                </p:oleObj>
              </mc:Choice>
              <mc:Fallback>
                <p:oleObj name="Worksheet" r:id="rId4" imgW="2209698" imgH="3192747" progId="Excel.Sheet.8">
                  <p:embed/>
                  <p:pic>
                    <p:nvPicPr>
                      <p:cNvPr id="1259525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286000"/>
                        <a:ext cx="2260600" cy="326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26" name="Object 103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604000" y="2819400"/>
          <a:ext cx="210820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542680" imgH="2103840" progId="Excel.Sheet.8">
                  <p:embed/>
                </p:oleObj>
              </mc:Choice>
              <mc:Fallback>
                <p:oleObj name="Worksheet" r:id="rId6" imgW="2542680" imgH="2103840" progId="Excel.Sheet.8">
                  <p:embed/>
                  <p:pic>
                    <p:nvPicPr>
                      <p:cNvPr id="1259526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2819400"/>
                        <a:ext cx="2108200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Maximal vs Closed Itemsets</a:t>
            </a:r>
          </a:p>
        </p:txBody>
      </p:sp>
      <p:graphicFrame>
        <p:nvGraphicFramePr>
          <p:cNvPr id="1260547" name="Object 3"/>
          <p:cNvGraphicFramePr>
            <a:graphicFrameLocks noChangeAspect="1"/>
          </p:cNvGraphicFramePr>
          <p:nvPr/>
        </p:nvGraphicFramePr>
        <p:xfrm>
          <a:off x="228600" y="1143000"/>
          <a:ext cx="1600200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638000" imgH="1974240" progId="Excel.Sheet.8">
                  <p:embed/>
                </p:oleObj>
              </mc:Choice>
              <mc:Fallback>
                <p:oleObj name="Worksheet" r:id="rId2" imgW="1638000" imgH="1974240" progId="Excel.Sheet.8">
                  <p:embed/>
                  <p:pic>
                    <p:nvPicPr>
                      <p:cNvPr id="12605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1600200" cy="2203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548" name="Object 4"/>
          <p:cNvGraphicFramePr>
            <a:graphicFrameLocks noChangeAspect="1"/>
          </p:cNvGraphicFramePr>
          <p:nvPr/>
        </p:nvGraphicFramePr>
        <p:xfrm>
          <a:off x="1828800" y="882650"/>
          <a:ext cx="7229475" cy="528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0116360" imgH="7404120" progId="">
                  <p:embed/>
                </p:oleObj>
              </mc:Choice>
              <mc:Fallback>
                <p:oleObj name="VISIO" r:id="rId4" imgW="10116360" imgH="7404120" progId="">
                  <p:embed/>
                  <p:pic>
                    <p:nvPicPr>
                      <p:cNvPr id="12605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882650"/>
                        <a:ext cx="7229475" cy="52895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0549" name="Text Box 5"/>
          <p:cNvSpPr txBox="1">
            <a:spLocks noChangeArrowheads="1"/>
          </p:cNvSpPr>
          <p:nvPr/>
        </p:nvSpPr>
        <p:spPr bwMode="auto">
          <a:xfrm>
            <a:off x="7162800" y="990600"/>
            <a:ext cx="152400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Transaction Ids</a:t>
            </a:r>
          </a:p>
        </p:txBody>
      </p:sp>
      <p:sp>
        <p:nvSpPr>
          <p:cNvPr id="1260550" name="Line 6"/>
          <p:cNvSpPr>
            <a:spLocks noChangeShapeType="1"/>
          </p:cNvSpPr>
          <p:nvPr/>
        </p:nvSpPr>
        <p:spPr bwMode="auto">
          <a:xfrm flipH="1">
            <a:off x="6400800" y="12954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60551" name="Line 7"/>
          <p:cNvSpPr>
            <a:spLocks noChangeShapeType="1"/>
          </p:cNvSpPr>
          <p:nvPr/>
        </p:nvSpPr>
        <p:spPr bwMode="auto">
          <a:xfrm flipH="1">
            <a:off x="7772400" y="1371600"/>
            <a:ext cx="762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60552" name="Text Box 8"/>
          <p:cNvSpPr txBox="1">
            <a:spLocks noChangeArrowheads="1"/>
          </p:cNvSpPr>
          <p:nvPr/>
        </p:nvSpPr>
        <p:spPr bwMode="auto">
          <a:xfrm>
            <a:off x="914400" y="5181600"/>
            <a:ext cx="1752600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Not supported by any transactions</a:t>
            </a:r>
          </a:p>
        </p:txBody>
      </p:sp>
      <p:sp>
        <p:nvSpPr>
          <p:cNvPr id="1260553" name="Line 9"/>
          <p:cNvSpPr>
            <a:spLocks noChangeShapeType="1"/>
          </p:cNvSpPr>
          <p:nvPr/>
        </p:nvSpPr>
        <p:spPr bwMode="auto">
          <a:xfrm>
            <a:off x="2819400" y="6019800"/>
            <a:ext cx="22860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60554" name="Line 10"/>
          <p:cNvSpPr>
            <a:spLocks noChangeShapeType="1"/>
          </p:cNvSpPr>
          <p:nvPr/>
        </p:nvSpPr>
        <p:spPr bwMode="auto">
          <a:xfrm flipV="1">
            <a:off x="2819400" y="5486400"/>
            <a:ext cx="152400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Maximal vs Closed Frequent Itemsets</a:t>
            </a:r>
          </a:p>
        </p:txBody>
      </p:sp>
      <p:graphicFrame>
        <p:nvGraphicFramePr>
          <p:cNvPr id="1261571" name="Object 3"/>
          <p:cNvGraphicFramePr>
            <a:graphicFrameLocks noChangeAspect="1"/>
          </p:cNvGraphicFramePr>
          <p:nvPr/>
        </p:nvGraphicFramePr>
        <p:xfrm>
          <a:off x="228600" y="1066800"/>
          <a:ext cx="70866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164960" imgH="7378560" progId="">
                  <p:embed/>
                </p:oleObj>
              </mc:Choice>
              <mc:Fallback>
                <p:oleObj name="VISIO" r:id="rId2" imgW="10164960" imgH="7378560" progId="">
                  <p:embed/>
                  <p:pic>
                    <p:nvPicPr>
                      <p:cNvPr id="12615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708660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1572" name="Text Box 4"/>
          <p:cNvSpPr txBox="1">
            <a:spLocks noChangeArrowheads="1"/>
          </p:cNvSpPr>
          <p:nvPr/>
        </p:nvSpPr>
        <p:spPr bwMode="auto">
          <a:xfrm>
            <a:off x="381000" y="1066800"/>
            <a:ext cx="2286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Minimum support = 2</a:t>
            </a:r>
          </a:p>
        </p:txBody>
      </p:sp>
      <p:sp>
        <p:nvSpPr>
          <p:cNvPr id="1261573" name="Text Box 5"/>
          <p:cNvSpPr txBox="1">
            <a:spLocks noChangeArrowheads="1"/>
          </p:cNvSpPr>
          <p:nvPr/>
        </p:nvSpPr>
        <p:spPr bwMode="auto">
          <a:xfrm>
            <a:off x="7010400" y="5105400"/>
            <a:ext cx="1524000" cy="623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# Closed = 9</a:t>
            </a:r>
          </a:p>
          <a:p>
            <a:pPr>
              <a:spcBef>
                <a:spcPct val="50000"/>
              </a:spcBef>
            </a:pPr>
            <a:r>
              <a:rPr lang="en-US"/>
              <a:t># Maximal = 4</a:t>
            </a:r>
          </a:p>
        </p:txBody>
      </p:sp>
      <p:sp>
        <p:nvSpPr>
          <p:cNvPr id="1261574" name="Text Box 6"/>
          <p:cNvSpPr txBox="1">
            <a:spLocks noChangeArrowheads="1"/>
          </p:cNvSpPr>
          <p:nvPr/>
        </p:nvSpPr>
        <p:spPr bwMode="auto">
          <a:xfrm>
            <a:off x="7543800" y="1905000"/>
            <a:ext cx="12192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Closed and maximal</a:t>
            </a:r>
          </a:p>
        </p:txBody>
      </p:sp>
      <p:sp>
        <p:nvSpPr>
          <p:cNvPr id="1261575" name="Line 7"/>
          <p:cNvSpPr>
            <a:spLocks noChangeShapeType="1"/>
          </p:cNvSpPr>
          <p:nvPr/>
        </p:nvSpPr>
        <p:spPr bwMode="auto">
          <a:xfrm flipH="1">
            <a:off x="6477000" y="2209800"/>
            <a:ext cx="1066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1576" name="Line 8"/>
          <p:cNvSpPr>
            <a:spLocks noChangeShapeType="1"/>
          </p:cNvSpPr>
          <p:nvPr/>
        </p:nvSpPr>
        <p:spPr bwMode="auto">
          <a:xfrm flipH="1">
            <a:off x="7239000" y="22098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1577" name="Line 9"/>
          <p:cNvSpPr>
            <a:spLocks noChangeShapeType="1"/>
          </p:cNvSpPr>
          <p:nvPr/>
        </p:nvSpPr>
        <p:spPr bwMode="auto">
          <a:xfrm flipH="1">
            <a:off x="4876800" y="1371600"/>
            <a:ext cx="609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1578" name="Text Box 10"/>
          <p:cNvSpPr txBox="1">
            <a:spLocks noChangeArrowheads="1"/>
          </p:cNvSpPr>
          <p:nvPr/>
        </p:nvSpPr>
        <p:spPr bwMode="auto">
          <a:xfrm>
            <a:off x="5486400" y="990600"/>
            <a:ext cx="12192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Closed but not maximal</a:t>
            </a:r>
          </a:p>
        </p:txBody>
      </p:sp>
      <p:sp>
        <p:nvSpPr>
          <p:cNvPr id="1261579" name="Line 11"/>
          <p:cNvSpPr>
            <a:spLocks noChangeShapeType="1"/>
          </p:cNvSpPr>
          <p:nvPr/>
        </p:nvSpPr>
        <p:spPr bwMode="auto">
          <a:xfrm flipH="1">
            <a:off x="3962400" y="1219200"/>
            <a:ext cx="15240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61580" name="Line 12"/>
          <p:cNvSpPr>
            <a:spLocks noChangeShapeType="1"/>
          </p:cNvSpPr>
          <p:nvPr/>
        </p:nvSpPr>
        <p:spPr bwMode="auto">
          <a:xfrm>
            <a:off x="5715000" y="14478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Maximal vs Closed Itemsets</a:t>
            </a:r>
          </a:p>
        </p:txBody>
      </p:sp>
      <p:graphicFrame>
        <p:nvGraphicFramePr>
          <p:cNvPr id="126259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92288" y="1295400"/>
          <a:ext cx="5065712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603848" imgH="6157987" progId="">
                  <p:embed/>
                </p:oleObj>
              </mc:Choice>
              <mc:Fallback>
                <p:oleObj name="Visio" r:id="rId2" imgW="6603848" imgH="6157987" progId="">
                  <p:embed/>
                  <p:pic>
                    <p:nvPicPr>
                      <p:cNvPr id="12625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1295400"/>
                        <a:ext cx="5065712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Alternative Methods for Frequent Itemset Generation</a:t>
            </a:r>
          </a:p>
        </p:txBody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Representation of Database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horizontal vs vertical data layout</a:t>
            </a:r>
          </a:p>
          <a:p>
            <a:pPr lvl="1">
              <a:buFont typeface="Arial" charset="0"/>
              <a:buNone/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charset="0"/>
              <a:buNone/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6669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71600" y="2293938"/>
          <a:ext cx="5867400" cy="382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417869" imgH="4180349" progId="">
                  <p:embed/>
                </p:oleObj>
              </mc:Choice>
              <mc:Fallback>
                <p:oleObj name="Visio" r:id="rId2" imgW="6417869" imgH="4180349" progId="">
                  <p:embed/>
                  <p:pic>
                    <p:nvPicPr>
                      <p:cNvPr id="12666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93938"/>
                        <a:ext cx="5867400" cy="382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Projected Database</a:t>
            </a:r>
          </a:p>
        </p:txBody>
      </p:sp>
      <p:graphicFrame>
        <p:nvGraphicFramePr>
          <p:cNvPr id="1273859" name="Object 3"/>
          <p:cNvGraphicFramePr>
            <a:graphicFrameLocks noChangeAspect="1"/>
          </p:cNvGraphicFramePr>
          <p:nvPr/>
        </p:nvGraphicFramePr>
        <p:xfrm>
          <a:off x="1447800" y="1828800"/>
          <a:ext cx="23749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945800" imgH="3254400" progId="Excel.Sheet.8">
                  <p:embed/>
                </p:oleObj>
              </mc:Choice>
              <mc:Fallback>
                <p:oleObj name="Worksheet" r:id="rId2" imgW="1945800" imgH="3254400" progId="Excel.Sheet.8">
                  <p:embed/>
                  <p:pic>
                    <p:nvPicPr>
                      <p:cNvPr id="12738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828800"/>
                        <a:ext cx="23749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3860" name="Object 4"/>
          <p:cNvGraphicFramePr>
            <a:graphicFrameLocks noChangeAspect="1"/>
          </p:cNvGraphicFramePr>
          <p:nvPr/>
        </p:nvGraphicFramePr>
        <p:xfrm>
          <a:off x="5105400" y="1828800"/>
          <a:ext cx="23749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45000" imgH="2885760" progId="Excel.Sheet.8">
                  <p:embed/>
                </p:oleObj>
              </mc:Choice>
              <mc:Fallback>
                <p:oleObj name="Worksheet" r:id="rId4" imgW="1845000" imgH="2885760" progId="Excel.Sheet.8">
                  <p:embed/>
                  <p:pic>
                    <p:nvPicPr>
                      <p:cNvPr id="1273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828800"/>
                        <a:ext cx="237490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3861" name="Text Box 5"/>
          <p:cNvSpPr txBox="1">
            <a:spLocks noChangeArrowheads="1"/>
          </p:cNvSpPr>
          <p:nvPr/>
        </p:nvSpPr>
        <p:spPr bwMode="auto">
          <a:xfrm>
            <a:off x="1295400" y="1355725"/>
            <a:ext cx="26670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Original Database:</a:t>
            </a:r>
          </a:p>
        </p:txBody>
      </p:sp>
      <p:sp>
        <p:nvSpPr>
          <p:cNvPr id="1273862" name="Text Box 6"/>
          <p:cNvSpPr txBox="1">
            <a:spLocks noChangeArrowheads="1"/>
          </p:cNvSpPr>
          <p:nvPr/>
        </p:nvSpPr>
        <p:spPr bwMode="auto">
          <a:xfrm>
            <a:off x="5029200" y="1066800"/>
            <a:ext cx="26670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Projected Database for node A: </a:t>
            </a:r>
          </a:p>
        </p:txBody>
      </p:sp>
      <p:sp>
        <p:nvSpPr>
          <p:cNvPr id="1273863" name="Text Box 7"/>
          <p:cNvSpPr txBox="1">
            <a:spLocks noChangeArrowheads="1"/>
          </p:cNvSpPr>
          <p:nvPr/>
        </p:nvSpPr>
        <p:spPr bwMode="auto">
          <a:xfrm>
            <a:off x="609600" y="5851525"/>
            <a:ext cx="8534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For each transaction T, projected transaction at node A is T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sym typeface="Symbol" pitchFamily="18" charset="2"/>
              </a:rPr>
              <a:t> E(A)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ECLAT</a:t>
            </a:r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each item, store a list of transaction ids (tids)</a:t>
            </a:r>
          </a:p>
          <a:p>
            <a:pPr marL="342900" indent="-342900">
              <a:buFont typeface="Monotype Sorts" pitchFamily="2" charset="2"/>
              <a:buNone/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74884" name="Object 4"/>
          <p:cNvGraphicFramePr>
            <a:graphicFrameLocks noChangeAspect="1"/>
          </p:cNvGraphicFramePr>
          <p:nvPr/>
        </p:nvGraphicFramePr>
        <p:xfrm>
          <a:off x="1600200" y="1905000"/>
          <a:ext cx="1990725" cy="428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990080" imgH="4284720" progId="">
                  <p:embed/>
                </p:oleObj>
              </mc:Choice>
              <mc:Fallback>
                <p:oleObj name="VISIO" r:id="rId2" imgW="1990080" imgH="4284720" progId="">
                  <p:embed/>
                  <p:pic>
                    <p:nvPicPr>
                      <p:cNvPr id="12748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05000"/>
                        <a:ext cx="1990725" cy="428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4885" name="Object 5"/>
          <p:cNvGraphicFramePr>
            <a:graphicFrameLocks noChangeAspect="1"/>
          </p:cNvGraphicFramePr>
          <p:nvPr/>
        </p:nvGraphicFramePr>
        <p:xfrm>
          <a:off x="4724400" y="2133600"/>
          <a:ext cx="3267075" cy="318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267000" imgH="3189960" progId="">
                  <p:embed/>
                </p:oleObj>
              </mc:Choice>
              <mc:Fallback>
                <p:oleObj name="VISIO" r:id="rId4" imgW="3267000" imgH="3189960" progId="">
                  <p:embed/>
                  <p:pic>
                    <p:nvPicPr>
                      <p:cNvPr id="12748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2133600"/>
                        <a:ext cx="3267075" cy="318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4886" name="Line 6"/>
          <p:cNvSpPr>
            <a:spLocks noChangeShapeType="1"/>
          </p:cNvSpPr>
          <p:nvPr/>
        </p:nvSpPr>
        <p:spPr bwMode="auto">
          <a:xfrm>
            <a:off x="5181600" y="5410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74887" name="Text Box 7"/>
          <p:cNvSpPr txBox="1">
            <a:spLocks noChangeArrowheads="1"/>
          </p:cNvSpPr>
          <p:nvPr/>
        </p:nvSpPr>
        <p:spPr bwMode="auto">
          <a:xfrm>
            <a:off x="4800600" y="5791200"/>
            <a:ext cx="11430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TID-list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ECLAT</a:t>
            </a:r>
          </a:p>
        </p:txBody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18500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Determine support of any k-itemset by intersecting tid-lists of two of its (k-1) subsets.</a:t>
            </a:r>
          </a:p>
          <a:p>
            <a:pPr>
              <a:lnSpc>
                <a:spcPct val="90000"/>
              </a:lnSpc>
            </a:pP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sz="24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 traversal approaches: 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top-down, bottom-up and hybrid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Advantage: very fast support counting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Disadvantage: intermediate tid-lists may become too large for memory</a:t>
            </a:r>
          </a:p>
        </p:txBody>
      </p:sp>
      <p:graphicFrame>
        <p:nvGraphicFramePr>
          <p:cNvPr id="1275908" name="Object 4"/>
          <p:cNvGraphicFramePr>
            <a:graphicFrameLocks noChangeAspect="1"/>
          </p:cNvGraphicFramePr>
          <p:nvPr/>
        </p:nvGraphicFramePr>
        <p:xfrm>
          <a:off x="2057400" y="1752600"/>
          <a:ext cx="58102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5000" imgH="2303280" progId="Excel.Sheet.8">
                  <p:embed/>
                </p:oleObj>
              </mc:Choice>
              <mc:Fallback>
                <p:oleObj name="Worksheet" r:id="rId2" imgW="585000" imgH="2303280" progId="Excel.Sheet.8">
                  <p:embed/>
                  <p:pic>
                    <p:nvPicPr>
                      <p:cNvPr id="12759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52600"/>
                        <a:ext cx="58102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5909" name="Object 5"/>
          <p:cNvGraphicFramePr>
            <a:graphicFrameLocks noChangeAspect="1"/>
          </p:cNvGraphicFramePr>
          <p:nvPr/>
        </p:nvGraphicFramePr>
        <p:xfrm>
          <a:off x="3886200" y="1752600"/>
          <a:ext cx="560388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85000" imgH="2016720" progId="Excel.Sheet.8">
                  <p:embed/>
                </p:oleObj>
              </mc:Choice>
              <mc:Fallback>
                <p:oleObj name="Worksheet" r:id="rId4" imgW="585000" imgH="2016720" progId="Excel.Sheet.8">
                  <p:embed/>
                  <p:pic>
                    <p:nvPicPr>
                      <p:cNvPr id="1275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752600"/>
                        <a:ext cx="560388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5910" name="Text Box 6"/>
          <p:cNvSpPr txBox="1">
            <a:spLocks noChangeArrowheads="1"/>
          </p:cNvSpPr>
          <p:nvPr/>
        </p:nvSpPr>
        <p:spPr bwMode="auto">
          <a:xfrm>
            <a:off x="2971800" y="2362200"/>
            <a:ext cx="609600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>
                <a:sym typeface="Symbol" pitchFamily="18" charset="2"/>
              </a:rPr>
              <a:t></a:t>
            </a:r>
            <a:endParaRPr lang="en-US" sz="4800"/>
          </a:p>
        </p:txBody>
      </p:sp>
      <p:sp>
        <p:nvSpPr>
          <p:cNvPr id="1275911" name="Text Box 7"/>
          <p:cNvSpPr txBox="1">
            <a:spLocks noChangeArrowheads="1"/>
          </p:cNvSpPr>
          <p:nvPr/>
        </p:nvSpPr>
        <p:spPr bwMode="auto">
          <a:xfrm>
            <a:off x="5105400" y="2362200"/>
            <a:ext cx="838200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>
                <a:sym typeface="Symbol" pitchFamily="18" charset="2"/>
              </a:rPr>
              <a:t></a:t>
            </a:r>
            <a:endParaRPr lang="en-US" sz="4800"/>
          </a:p>
        </p:txBody>
      </p:sp>
      <p:graphicFrame>
        <p:nvGraphicFramePr>
          <p:cNvPr id="1275912" name="Object 8"/>
          <p:cNvGraphicFramePr>
            <a:graphicFrameLocks noChangeAspect="1"/>
          </p:cNvGraphicFramePr>
          <p:nvPr/>
        </p:nvGraphicFramePr>
        <p:xfrm>
          <a:off x="6172200" y="1676400"/>
          <a:ext cx="619125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85000" imgH="1442880" progId="Excel.Sheet.8">
                  <p:embed/>
                </p:oleObj>
              </mc:Choice>
              <mc:Fallback>
                <p:oleObj name="Worksheet" r:id="rId6" imgW="585000" imgH="1442880" progId="Excel.Sheet.8">
                  <p:embed/>
                  <p:pic>
                    <p:nvPicPr>
                      <p:cNvPr id="1275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676400"/>
                        <a:ext cx="619125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Mining Association Rules</a:t>
            </a:r>
          </a:p>
        </p:txBody>
      </p:sp>
      <p:sp>
        <p:nvSpPr>
          <p:cNvPr id="1211396" name="Text Box 4"/>
          <p:cNvSpPr txBox="1">
            <a:spLocks noChangeArrowheads="1"/>
          </p:cNvSpPr>
          <p:nvPr/>
        </p:nvSpPr>
        <p:spPr bwMode="auto">
          <a:xfrm>
            <a:off x="4267200" y="1219200"/>
            <a:ext cx="47244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sym typeface="Symbol" pitchFamily="18" charset="2"/>
              </a:rPr>
              <a:t>Example of Rules:</a:t>
            </a:r>
            <a:br>
              <a:rPr lang="en-US" sz="2400" b="0" dirty="0">
                <a:solidFill>
                  <a:schemeClr val="bg1"/>
                </a:solidFill>
                <a:sym typeface="Symbol" pitchFamily="18" charset="2"/>
              </a:rPr>
            </a:br>
            <a:endParaRPr lang="en-US" sz="1000" b="0" dirty="0">
              <a:solidFill>
                <a:schemeClr val="bg1"/>
              </a:solidFill>
              <a:sym typeface="Symbol" pitchFamily="18" charset="2"/>
            </a:endParaRPr>
          </a:p>
          <a:p>
            <a:r>
              <a:rPr lang="en-US" sz="2000" b="0" dirty="0">
                <a:solidFill>
                  <a:schemeClr val="bg1"/>
                </a:solidFill>
              </a:rPr>
              <a:t>{</a:t>
            </a:r>
            <a:r>
              <a:rPr lang="en-US" sz="2000" b="0" dirty="0" err="1">
                <a:solidFill>
                  <a:schemeClr val="bg1"/>
                </a:solidFill>
              </a:rPr>
              <a:t>Milk,Diaper</a:t>
            </a:r>
            <a:r>
              <a:rPr lang="en-US" sz="2000" b="0" dirty="0">
                <a:solidFill>
                  <a:schemeClr val="bg1"/>
                </a:solidFill>
              </a:rPr>
              <a:t>} 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 {Beer} (s=0.4, c=0.67)</a:t>
            </a:r>
            <a:br>
              <a:rPr lang="en-US" sz="2000" b="0" dirty="0">
                <a:solidFill>
                  <a:schemeClr val="bg1"/>
                </a:solidFill>
                <a:sym typeface="Symbol" pitchFamily="18" charset="2"/>
              </a:rPr>
            </a:br>
            <a:r>
              <a:rPr lang="en-US" sz="2000" b="0" dirty="0">
                <a:solidFill>
                  <a:schemeClr val="bg1"/>
                </a:solidFill>
              </a:rPr>
              <a:t>{</a:t>
            </a:r>
            <a:r>
              <a:rPr lang="en-US" sz="2000" b="0" dirty="0" err="1">
                <a:solidFill>
                  <a:schemeClr val="bg1"/>
                </a:solidFill>
              </a:rPr>
              <a:t>Milk,Beer</a:t>
            </a:r>
            <a:r>
              <a:rPr lang="en-US" sz="2000" b="0" dirty="0">
                <a:solidFill>
                  <a:schemeClr val="bg1"/>
                </a:solidFill>
              </a:rPr>
              <a:t>} 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 {Diaper} (s=0.4, c=1.0)</a:t>
            </a:r>
          </a:p>
          <a:p>
            <a:r>
              <a:rPr lang="en-US" sz="2000" b="0" dirty="0">
                <a:solidFill>
                  <a:schemeClr val="bg1"/>
                </a:solidFill>
              </a:rPr>
              <a:t>{</a:t>
            </a:r>
            <a:r>
              <a:rPr lang="en-US" sz="2000" b="0" dirty="0" err="1">
                <a:solidFill>
                  <a:schemeClr val="bg1"/>
                </a:solidFill>
              </a:rPr>
              <a:t>Diaper,Beer</a:t>
            </a:r>
            <a:r>
              <a:rPr lang="en-US" sz="2000" b="0" dirty="0">
                <a:solidFill>
                  <a:schemeClr val="bg1"/>
                </a:solidFill>
              </a:rPr>
              <a:t>} 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 {Milk} (s=0.4, c=0.67)</a:t>
            </a:r>
          </a:p>
          <a:p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{Beer}  {</a:t>
            </a:r>
            <a:r>
              <a:rPr lang="en-US" sz="2000" b="0" dirty="0" err="1">
                <a:solidFill>
                  <a:schemeClr val="bg1"/>
                </a:solidFill>
                <a:sym typeface="Symbol" pitchFamily="18" charset="2"/>
              </a:rPr>
              <a:t>Milk,Diaper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} (s=0.4, c=0.67) </a:t>
            </a:r>
            <a:br>
              <a:rPr lang="en-US" sz="2000" b="0" dirty="0">
                <a:solidFill>
                  <a:schemeClr val="bg1"/>
                </a:solidFill>
                <a:sym typeface="Symbol" pitchFamily="18" charset="2"/>
              </a:rPr>
            </a:b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{Diaper}  {</a:t>
            </a:r>
            <a:r>
              <a:rPr lang="en-US" sz="2000" b="0" dirty="0" err="1">
                <a:solidFill>
                  <a:schemeClr val="bg1"/>
                </a:solidFill>
                <a:sym typeface="Symbol" pitchFamily="18" charset="2"/>
              </a:rPr>
              <a:t>Milk,Beer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} (s=0.4, c=0.5) </a:t>
            </a:r>
          </a:p>
          <a:p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{Milk}  {</a:t>
            </a:r>
            <a:r>
              <a:rPr lang="en-US" sz="2000" b="0" dirty="0" err="1">
                <a:solidFill>
                  <a:schemeClr val="bg1"/>
                </a:solidFill>
                <a:sym typeface="Symbol" pitchFamily="18" charset="2"/>
              </a:rPr>
              <a:t>Diaper,Beer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} (s=0.4, c=0.5)</a:t>
            </a:r>
          </a:p>
        </p:txBody>
      </p:sp>
      <p:graphicFrame>
        <p:nvGraphicFramePr>
          <p:cNvPr id="1211397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344251"/>
              </p:ext>
            </p:extLst>
          </p:nvPr>
        </p:nvGraphicFramePr>
        <p:xfrm>
          <a:off x="304800" y="1524000"/>
          <a:ext cx="37338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359338" imgH="2015504" progId="">
                  <p:embed/>
                </p:oleObj>
              </mc:Choice>
              <mc:Fallback>
                <p:oleObj name="Document" r:id="rId2" imgW="3359338" imgH="2015504" progId="">
                  <p:embed/>
                  <p:pic>
                    <p:nvPicPr>
                      <p:cNvPr id="12113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24000"/>
                        <a:ext cx="3733800" cy="224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1399" name="Text Box 7"/>
          <p:cNvSpPr txBox="1">
            <a:spLocks noChangeArrowheads="1"/>
          </p:cNvSpPr>
          <p:nvPr/>
        </p:nvSpPr>
        <p:spPr bwMode="auto">
          <a:xfrm>
            <a:off x="381000" y="3657600"/>
            <a:ext cx="792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sym typeface="Symbol" pitchFamily="18" charset="2"/>
              </a:rPr>
              <a:t>Observations: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 All the above rules are binary partitions of the same </a:t>
            </a:r>
            <a:r>
              <a:rPr lang="en-US" sz="2000" b="0" dirty="0" err="1">
                <a:solidFill>
                  <a:schemeClr val="bg1"/>
                </a:solidFill>
                <a:sym typeface="Symbol" pitchFamily="18" charset="2"/>
              </a:rPr>
              <a:t>itemset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: </a:t>
            </a:r>
            <a:br>
              <a:rPr lang="en-US" sz="2000" b="0" dirty="0">
                <a:solidFill>
                  <a:schemeClr val="bg1"/>
                </a:solidFill>
                <a:sym typeface="Symbol" pitchFamily="18" charset="2"/>
              </a:rPr>
            </a:b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	{Milk, Diaper, Beer}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 Rules originating from the same </a:t>
            </a:r>
            <a:r>
              <a:rPr lang="en-US" sz="2000" b="0" dirty="0" err="1">
                <a:solidFill>
                  <a:schemeClr val="bg1"/>
                </a:solidFill>
                <a:sym typeface="Symbol" pitchFamily="18" charset="2"/>
              </a:rPr>
              <a:t>itemset</a:t>
            </a: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 have identical support but</a:t>
            </a:r>
            <a:br>
              <a:rPr lang="en-US" sz="2000" b="0" dirty="0">
                <a:solidFill>
                  <a:schemeClr val="bg1"/>
                </a:solidFill>
                <a:sym typeface="Symbol" pitchFamily="18" charset="2"/>
              </a:rPr>
            </a:b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  can have different confidence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b="0" dirty="0">
                <a:solidFill>
                  <a:schemeClr val="bg1"/>
                </a:solidFill>
                <a:sym typeface="Symbol" pitchFamily="18" charset="2"/>
              </a:rPr>
              <a:t> Thus, we may decouple the support and confidence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139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Rule Generation</a:t>
            </a:r>
          </a:p>
        </p:txBody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a frequent itemset L, find all non-empty subsets f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 L such that f  L – f satisfies the minimum confidence requirement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If {A,B,C,D} is a frequent itemset, candidate rules: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ABC D, 	ABD C, 	ACD B, 	BCD A, 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 BCD,	B ACD,	C ABD, 	D ABC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AB CD,	AC  BD, 	AD  BC, 	BC AD, 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BD AC, 	CD AB,	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endParaRPr lang="en-US" sz="10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 |L| = k, then there are 2</a:t>
            </a:r>
            <a:r>
              <a:rPr lang="en-US" baseline="30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– 2 candidate association rules (ignoring L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 and   L)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Rule Generation</a:t>
            </a:r>
          </a:p>
        </p:txBody>
      </p:sp>
      <p:sp>
        <p:nvSpPr>
          <p:cNvPr id="127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How to efficiently generate rules from frequent itemsets?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In general, confidence does not have an anti-monotone property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	c(ABC D) can be larger or smaller than c(AB D)</a:t>
            </a:r>
          </a:p>
          <a:p>
            <a:pPr lvl="4">
              <a:lnSpc>
                <a:spcPct val="90000"/>
              </a:lnSpc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But confidence of rules generated from the same itemset has an anti-monotone property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e.g., L = {A,B,C,D}: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		c(ABC  D)  c(AB  CD)  c(A  BCD)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Confidence is anti-monotone w.r.t. number of items on the RHS of the rule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Rule Generation for Apriori Algorithm</a:t>
            </a:r>
          </a:p>
        </p:txBody>
      </p:sp>
      <p:graphicFrame>
        <p:nvGraphicFramePr>
          <p:cNvPr id="1278979" name="Object 3"/>
          <p:cNvGraphicFramePr>
            <a:graphicFrameLocks noChangeAspect="1"/>
          </p:cNvGraphicFramePr>
          <p:nvPr/>
        </p:nvGraphicFramePr>
        <p:xfrm>
          <a:off x="914400" y="1419225"/>
          <a:ext cx="7620000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671306" imgH="4782859" progId="">
                  <p:embed/>
                </p:oleObj>
              </mc:Choice>
              <mc:Fallback>
                <p:oleObj name="Visio" r:id="rId2" imgW="8671306" imgH="4782859" progId="">
                  <p:embed/>
                  <p:pic>
                    <p:nvPicPr>
                      <p:cNvPr id="12789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19225"/>
                        <a:ext cx="7620000" cy="429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8980" name="Text Box 4"/>
          <p:cNvSpPr txBox="1">
            <a:spLocks noChangeArrowheads="1"/>
          </p:cNvSpPr>
          <p:nvPr/>
        </p:nvSpPr>
        <p:spPr bwMode="auto">
          <a:xfrm>
            <a:off x="457200" y="1066800"/>
            <a:ext cx="202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latin typeface="Times New Roman" charset="0"/>
              </a:rPr>
              <a:t>Lattice of rules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1000" y="1419225"/>
            <a:ext cx="8153400" cy="4784725"/>
            <a:chOff x="96" y="894"/>
            <a:chExt cx="5136" cy="3014"/>
          </a:xfrm>
        </p:grpSpPr>
        <p:graphicFrame>
          <p:nvGraphicFramePr>
            <p:cNvPr id="1278982" name="Object 6"/>
            <p:cNvGraphicFramePr>
              <a:graphicFrameLocks noChangeAspect="1"/>
            </p:cNvGraphicFramePr>
            <p:nvPr/>
          </p:nvGraphicFramePr>
          <p:xfrm>
            <a:off x="432" y="894"/>
            <a:ext cx="4800" cy="2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8671306" imgH="4782859" progId="">
                    <p:embed/>
                  </p:oleObj>
                </mc:Choice>
                <mc:Fallback>
                  <p:oleObj name="Visio" r:id="rId4" imgW="8671306" imgH="4782859" progId="">
                    <p:embed/>
                    <p:pic>
                      <p:nvPicPr>
                        <p:cNvPr id="127898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894"/>
                          <a:ext cx="4800" cy="27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8983" name="Freeform 7"/>
            <p:cNvSpPr>
              <a:spLocks/>
            </p:cNvSpPr>
            <p:nvPr/>
          </p:nvSpPr>
          <p:spPr bwMode="auto">
            <a:xfrm>
              <a:off x="320" y="1064"/>
              <a:ext cx="3712" cy="2808"/>
            </a:xfrm>
            <a:custGeom>
              <a:avLst/>
              <a:gdLst/>
              <a:ahLst/>
              <a:cxnLst>
                <a:cxn ang="0">
                  <a:pos x="256" y="376"/>
                </a:cxn>
                <a:cxn ang="0">
                  <a:pos x="736" y="88"/>
                </a:cxn>
                <a:cxn ang="0">
                  <a:pos x="2176" y="904"/>
                </a:cxn>
                <a:cxn ang="0">
                  <a:pos x="2656" y="1768"/>
                </a:cxn>
                <a:cxn ang="0">
                  <a:pos x="3520" y="2296"/>
                </a:cxn>
                <a:cxn ang="0">
                  <a:pos x="3376" y="2584"/>
                </a:cxn>
                <a:cxn ang="0">
                  <a:pos x="1504" y="2776"/>
                </a:cxn>
                <a:cxn ang="0">
                  <a:pos x="352" y="2392"/>
                </a:cxn>
                <a:cxn ang="0">
                  <a:pos x="16" y="1288"/>
                </a:cxn>
                <a:cxn ang="0">
                  <a:pos x="256" y="376"/>
                </a:cxn>
              </a:cxnLst>
              <a:rect l="0" t="0" r="r" b="b"/>
              <a:pathLst>
                <a:path w="3712" h="2808">
                  <a:moveTo>
                    <a:pt x="256" y="376"/>
                  </a:moveTo>
                  <a:cubicBezTo>
                    <a:pt x="376" y="176"/>
                    <a:pt x="416" y="0"/>
                    <a:pt x="736" y="88"/>
                  </a:cubicBezTo>
                  <a:cubicBezTo>
                    <a:pt x="1056" y="176"/>
                    <a:pt x="1856" y="624"/>
                    <a:pt x="2176" y="904"/>
                  </a:cubicBezTo>
                  <a:cubicBezTo>
                    <a:pt x="2496" y="1184"/>
                    <a:pt x="2432" y="1536"/>
                    <a:pt x="2656" y="1768"/>
                  </a:cubicBezTo>
                  <a:cubicBezTo>
                    <a:pt x="2880" y="2000"/>
                    <a:pt x="3400" y="2160"/>
                    <a:pt x="3520" y="2296"/>
                  </a:cubicBezTo>
                  <a:cubicBezTo>
                    <a:pt x="3640" y="2432"/>
                    <a:pt x="3712" y="2504"/>
                    <a:pt x="3376" y="2584"/>
                  </a:cubicBezTo>
                  <a:cubicBezTo>
                    <a:pt x="3040" y="2664"/>
                    <a:pt x="2008" y="2808"/>
                    <a:pt x="1504" y="2776"/>
                  </a:cubicBezTo>
                  <a:cubicBezTo>
                    <a:pt x="1000" y="2744"/>
                    <a:pt x="600" y="2640"/>
                    <a:pt x="352" y="2392"/>
                  </a:cubicBezTo>
                  <a:cubicBezTo>
                    <a:pt x="104" y="2144"/>
                    <a:pt x="32" y="1624"/>
                    <a:pt x="16" y="1288"/>
                  </a:cubicBezTo>
                  <a:cubicBezTo>
                    <a:pt x="0" y="952"/>
                    <a:pt x="136" y="576"/>
                    <a:pt x="256" y="376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78984" name="Text Box 8"/>
            <p:cNvSpPr txBox="1">
              <a:spLocks noChangeArrowheads="1"/>
            </p:cNvSpPr>
            <p:nvPr/>
          </p:nvSpPr>
          <p:spPr bwMode="auto">
            <a:xfrm>
              <a:off x="96" y="3504"/>
              <a:ext cx="720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Pruned Rules</a:t>
              </a:r>
            </a:p>
          </p:txBody>
        </p:sp>
      </p:grpSp>
      <p:sp>
        <p:nvSpPr>
          <p:cNvPr id="1278985" name="Line 9"/>
          <p:cNvSpPr>
            <a:spLocks noChangeShapeType="1"/>
          </p:cNvSpPr>
          <p:nvPr/>
        </p:nvSpPr>
        <p:spPr bwMode="auto">
          <a:xfrm>
            <a:off x="1066800" y="2286000"/>
            <a:ext cx="914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78986" name="Text Box 10"/>
          <p:cNvSpPr txBox="1">
            <a:spLocks noChangeArrowheads="1"/>
          </p:cNvSpPr>
          <p:nvPr/>
        </p:nvSpPr>
        <p:spPr bwMode="auto">
          <a:xfrm>
            <a:off x="304800" y="1600200"/>
            <a:ext cx="1371600" cy="9159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/>
              <a:t>Low Confidence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Rule Generation for Apriori Algorithm</a:t>
            </a:r>
          </a:p>
        </p:txBody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Candidate rule is generated by merging two rules that share the same prefix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rule consequent</a:t>
            </a:r>
          </a:p>
          <a:p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join(CD=&gt;AB,BD=&gt;AC)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would produce the candidate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rule D =&gt; ABC</a:t>
            </a:r>
          </a:p>
          <a:p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Prune rule D=&gt;ABC if its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subset AD=&gt;BC does not have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high confidence</a:t>
            </a:r>
          </a:p>
        </p:txBody>
      </p:sp>
      <p:graphicFrame>
        <p:nvGraphicFramePr>
          <p:cNvPr id="1280004" name="Object 4"/>
          <p:cNvGraphicFramePr>
            <a:graphicFrameLocks noChangeAspect="1"/>
          </p:cNvGraphicFramePr>
          <p:nvPr/>
        </p:nvGraphicFramePr>
        <p:xfrm>
          <a:off x="5334000" y="2362200"/>
          <a:ext cx="3429000" cy="286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77760" imgH="2320560" progId="">
                  <p:embed/>
                </p:oleObj>
              </mc:Choice>
              <mc:Fallback>
                <p:oleObj name="VISIO" r:id="rId2" imgW="2777760" imgH="2320560" progId="">
                  <p:embed/>
                  <p:pic>
                    <p:nvPicPr>
                      <p:cNvPr id="12800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362200"/>
                        <a:ext cx="3429000" cy="286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Effect of Support Distribution</a:t>
            </a:r>
          </a:p>
        </p:txBody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to set the appropriate </a:t>
            </a:r>
            <a:r>
              <a:rPr lang="en-US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threshold?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set too high, we could miss itemsets involving interesting rare items (e.g., expensive products)</a:t>
            </a:r>
          </a:p>
          <a:p>
            <a:pPr lvl="1">
              <a:buFont typeface="Arial" charset="0"/>
              <a:buNone/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set too low, it is computationally expensive and the number of itemsets is very large</a:t>
            </a:r>
          </a:p>
          <a:p>
            <a:pPr lvl="1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Using a single minimum support threshold may not be effective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Multiple Minimum Support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to apply multiple minimum supports?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MS(i): minimum support for item i 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e.g.:     MS(Milk)=5%,   	    MS(Coke) = 3%,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MS(Broccoli)=0.1%,	    MS(Salmon)=0.5%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MS({Milk, Broccoli}) = min (MS(Milk), MS(Broccoli))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          = 0.1%</a:t>
            </a:r>
          </a:p>
          <a:p>
            <a:pPr lvl="4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Challenge: Support is no longer anti-monotone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Suppose: 	Support(Milk, Coke) = 1.5% and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Support(Milk, Coke, Broccoli) = 0.5%</a:t>
            </a:r>
          </a:p>
          <a:p>
            <a:pPr lvl="2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{Milk,Coke} is infrequent but {Milk,Coke,Broccoli} is frequent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Multiple Minimum Support</a:t>
            </a:r>
          </a:p>
        </p:txBody>
      </p:sp>
      <p:graphicFrame>
        <p:nvGraphicFramePr>
          <p:cNvPr id="1284099" name="Object 3"/>
          <p:cNvGraphicFramePr>
            <a:graphicFrameLocks noChangeAspect="1"/>
          </p:cNvGraphicFramePr>
          <p:nvPr/>
        </p:nvGraphicFramePr>
        <p:xfrm>
          <a:off x="1143000" y="1066800"/>
          <a:ext cx="7086600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556120" imgH="7235640" progId="">
                  <p:embed/>
                </p:oleObj>
              </mc:Choice>
              <mc:Fallback>
                <p:oleObj name="VISIO" r:id="rId2" imgW="8556120" imgH="7235640" progId="">
                  <p:embed/>
                  <p:pic>
                    <p:nvPicPr>
                      <p:cNvPr id="128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066800"/>
                        <a:ext cx="7086600" cy="518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Multiple Minimum Support</a:t>
            </a:r>
          </a:p>
        </p:txBody>
      </p:sp>
      <p:graphicFrame>
        <p:nvGraphicFramePr>
          <p:cNvPr id="1285123" name="Object 3"/>
          <p:cNvGraphicFramePr>
            <a:graphicFrameLocks noChangeAspect="1"/>
          </p:cNvGraphicFramePr>
          <p:nvPr/>
        </p:nvGraphicFramePr>
        <p:xfrm>
          <a:off x="1066800" y="1058863"/>
          <a:ext cx="7010400" cy="518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575200" imgH="7317000" progId="">
                  <p:embed/>
                </p:oleObj>
              </mc:Choice>
              <mc:Fallback>
                <p:oleObj name="VISIO" r:id="rId2" imgW="8575200" imgH="7317000" progId="">
                  <p:embed/>
                  <p:pic>
                    <p:nvPicPr>
                      <p:cNvPr id="12851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058863"/>
                        <a:ext cx="7010400" cy="518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Multiple Minimum Support (Liu 1999)</a:t>
            </a:r>
          </a:p>
        </p:txBody>
      </p:sp>
      <p:sp>
        <p:nvSpPr>
          <p:cNvPr id="128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 the items according to their minimum support (in ascending order)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e.g.:     MS(Milk)=5%,   	    MS(Coke) = 3%,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  MS(Broccoli)=0.1%,     MS(Salmon)=0.5%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Ordering:  Broccoli, Salmon, Coke, Milk</a:t>
            </a:r>
          </a:p>
          <a:p>
            <a:pPr>
              <a:lnSpc>
                <a:spcPct val="90000"/>
              </a:lnSpc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to modify Apriori such that: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set of frequent items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set of items whose support is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 MS(1)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		where MS(1) is min</a:t>
            </a: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( MS(i) )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candidate itemsets of size 2 is generated from F</a:t>
            </a: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b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instead of L</a:t>
            </a:r>
            <a:r>
              <a:rPr lang="en-US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endParaRPr lang="en-US" baseline="-25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Multiple Minimum Support (Liu 1999)</a:t>
            </a:r>
          </a:p>
        </p:txBody>
      </p:sp>
      <p:sp>
        <p:nvSpPr>
          <p:cNvPr id="128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Modifications to Apriori: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traditional Apriori, 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 candidate (k+1)-itemset is generated by merging two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frequent itemsets of size k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 candidate is pruned if it contains any infrequent subsets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of size k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Pruning step has to be modified: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Prune only if subset contains the first item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e.g.:  Candidate={Broccoli, Coke, Milk}   (ordered according to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				     minimum support)</a:t>
            </a:r>
          </a:p>
          <a:p>
            <a:pPr lvl="2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{Broccoli, Coke} and {Broccoli, Milk} are frequent but 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{Coke, Milk} is infrequent</a:t>
            </a:r>
          </a:p>
          <a:p>
            <a:pPr lvl="3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Candidate is not pruned because {Coke,Milk} does not contain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the first item, i.e., Broccoli.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Mining Association Rules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indent="-533400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Two-step approach: </a:t>
            </a:r>
          </a:p>
          <a:p>
            <a:pPr marL="914400" lvl="1" indent="-457200">
              <a:buFont typeface="Arial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Generation</a:t>
            </a:r>
          </a:p>
          <a:p>
            <a:pPr marL="1295400" lvl="2" indent="-381000">
              <a:buFont typeface="Arial" charset="0"/>
              <a:buChar char="–"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Generate all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whose support 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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minsup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95400" lvl="2" indent="-381000">
              <a:buFont typeface="Arial" charset="0"/>
              <a:buNone/>
            </a:pP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buFont typeface="Arial" charset="0"/>
              <a:buAutoNum type="arabicPeriod"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Rule Generation</a:t>
            </a:r>
          </a:p>
          <a:p>
            <a:pPr marL="1295400" lvl="2" indent="-381000">
              <a:buFont typeface="Arial" charset="0"/>
              <a:buChar char="–"/>
            </a:pP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Generate high confidence rules from each frequent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where each rule is a binary partitioning of a frequent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3400" indent="-533400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33400" indent="-533400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generation is still computationally expensive</a:t>
            </a:r>
          </a:p>
          <a:p>
            <a:pPr marL="533400" indent="-533400">
              <a:buFont typeface="Monotype Sorts" pitchFamily="2" charset="2"/>
              <a:buNone/>
            </a:pP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Pattern Evaluation</a:t>
            </a:r>
          </a:p>
        </p:txBody>
      </p:sp>
      <p:sp>
        <p:nvSpPr>
          <p:cNvPr id="128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Association rule algorithms tend to produce too many rules 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many of them are uninteresting or redundant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Redundant if {A,B,C}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{D} and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{A,B} 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{D}   </a:t>
            </a:r>
            <a:b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have same support &amp; confidence</a:t>
            </a:r>
          </a:p>
          <a:p>
            <a:pPr lvl="1">
              <a:buFont typeface="Arial" charset="0"/>
              <a:buNone/>
            </a:pPr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Interestingness measures can be used to prune/rank the derived patterns</a:t>
            </a:r>
          </a:p>
          <a:p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original formulation of association rules, support &amp; confidence are the only measures used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Application of Interestingness Measure</a:t>
            </a:r>
          </a:p>
        </p:txBody>
      </p:sp>
      <p:graphicFrame>
        <p:nvGraphicFramePr>
          <p:cNvPr id="1289219" name="Object 3"/>
          <p:cNvGraphicFramePr>
            <a:graphicFrameLocks noChangeAspect="1"/>
          </p:cNvGraphicFramePr>
          <p:nvPr/>
        </p:nvGraphicFramePr>
        <p:xfrm>
          <a:off x="685800" y="990600"/>
          <a:ext cx="7683500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959400" imgH="7830720" progId="">
                  <p:embed/>
                </p:oleObj>
              </mc:Choice>
              <mc:Fallback>
                <p:oleObj name="VISIO" r:id="rId2" imgW="9959400" imgH="7830720" progId="">
                  <p:embed/>
                  <p:pic>
                    <p:nvPicPr>
                      <p:cNvPr id="12892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990600"/>
                        <a:ext cx="7683500" cy="532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90600" y="1143000"/>
            <a:ext cx="4876800" cy="2971800"/>
            <a:chOff x="624" y="720"/>
            <a:chExt cx="3072" cy="1872"/>
          </a:xfrm>
        </p:grpSpPr>
        <p:sp>
          <p:nvSpPr>
            <p:cNvPr id="1289221" name="Text Box 5"/>
            <p:cNvSpPr txBox="1">
              <a:spLocks noChangeArrowheads="1"/>
            </p:cNvSpPr>
            <p:nvPr/>
          </p:nvSpPr>
          <p:spPr bwMode="auto">
            <a:xfrm>
              <a:off x="624" y="720"/>
              <a:ext cx="1488" cy="52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2400" b="0">
                  <a:solidFill>
                    <a:schemeClr val="bg2">
                      <a:lumMod val="10000"/>
                    </a:schemeClr>
                  </a:solidFill>
                </a:rPr>
                <a:t>Interestingness Measures</a:t>
              </a:r>
            </a:p>
          </p:txBody>
        </p:sp>
        <p:sp>
          <p:nvSpPr>
            <p:cNvPr id="1289222" name="Line 6"/>
            <p:cNvSpPr>
              <a:spLocks noChangeShapeType="1"/>
            </p:cNvSpPr>
            <p:nvPr/>
          </p:nvSpPr>
          <p:spPr bwMode="auto">
            <a:xfrm>
              <a:off x="1392" y="1296"/>
              <a:ext cx="768" cy="129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89223" name="Line 7"/>
            <p:cNvSpPr>
              <a:spLocks noChangeShapeType="1"/>
            </p:cNvSpPr>
            <p:nvPr/>
          </p:nvSpPr>
          <p:spPr bwMode="auto">
            <a:xfrm>
              <a:off x="2016" y="1056"/>
              <a:ext cx="960" cy="76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89224" name="Line 8"/>
            <p:cNvSpPr>
              <a:spLocks noChangeShapeType="1"/>
            </p:cNvSpPr>
            <p:nvPr/>
          </p:nvSpPr>
          <p:spPr bwMode="auto">
            <a:xfrm>
              <a:off x="2160" y="912"/>
              <a:ext cx="1536" cy="2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2">
                <a:lumMod val="1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Computing Interestingness Measure</a:t>
            </a:r>
          </a:p>
        </p:txBody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610600" cy="914400"/>
          </a:xfrm>
          <a:ln>
            <a:solidFill>
              <a:schemeClr val="bg1"/>
            </a:solidFill>
          </a:ln>
        </p:spPr>
        <p:txBody>
          <a:bodyPr/>
          <a:lstStyle/>
          <a:p>
            <a:pPr marL="284163" indent="-284163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a rule X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Y, 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nformation needed to compute rule interestingness can be obtained from a contingency table</a:t>
            </a:r>
          </a:p>
        </p:txBody>
      </p:sp>
      <p:graphicFrame>
        <p:nvGraphicFramePr>
          <p:cNvPr id="1290244" name="Group 4"/>
          <p:cNvGraphicFramePr>
            <a:graphicFrameLocks noGrp="1"/>
          </p:cNvGraphicFramePr>
          <p:nvPr/>
        </p:nvGraphicFramePr>
        <p:xfrm>
          <a:off x="533400" y="2595563"/>
          <a:ext cx="3581400" cy="1676400"/>
        </p:xfrm>
        <a:graphic>
          <a:graphicData uri="http://schemas.openxmlformats.org/drawingml/2006/table">
            <a:tbl>
              <a:tblPr/>
              <a:tblGrid>
                <a:gridCol w="89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  <a:r>
                        <a:rPr kumimoji="0" 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|T|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0271" name="Text Box 31"/>
          <p:cNvSpPr txBox="1">
            <a:spLocks noChangeArrowheads="1"/>
          </p:cNvSpPr>
          <p:nvPr/>
        </p:nvSpPr>
        <p:spPr bwMode="auto">
          <a:xfrm>
            <a:off x="381000" y="2133600"/>
            <a:ext cx="4191000" cy="4572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</a:rPr>
              <a:t>Contingency table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sym typeface="Symbol" pitchFamily="18" charset="2"/>
              </a:rPr>
              <a:t> for 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</a:rPr>
              <a:t>X 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sym typeface="Symbol" pitchFamily="18" charset="2"/>
              </a:rPr>
              <a:t> Y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14800" y="2569445"/>
            <a:ext cx="4724400" cy="1795463"/>
            <a:chOff x="2304" y="2613"/>
            <a:chExt cx="3168" cy="1131"/>
          </a:xfrm>
          <a:solidFill>
            <a:schemeClr val="bg1"/>
          </a:solidFill>
        </p:grpSpPr>
        <p:sp>
          <p:nvSpPr>
            <p:cNvPr id="1290273" name="Text Box 33"/>
            <p:cNvSpPr txBox="1">
              <a:spLocks noChangeArrowheads="1"/>
            </p:cNvSpPr>
            <p:nvPr/>
          </p:nvSpPr>
          <p:spPr bwMode="auto">
            <a:xfrm>
              <a:off x="2880" y="2613"/>
              <a:ext cx="2592" cy="989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sz="2000" b="0" baseline="-25000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: support of X and Y</a:t>
              </a:r>
              <a:b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sz="2000" b="0" baseline="-25000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: support of X and Y</a:t>
              </a:r>
              <a:b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sz="2000" b="0" baseline="-25000" dirty="0">
                  <a:solidFill>
                    <a:schemeClr val="bg2">
                      <a:lumMod val="10000"/>
                    </a:schemeClr>
                  </a:solidFill>
                </a:rPr>
                <a:t>01</a:t>
              </a: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: support of X and Y</a:t>
              </a:r>
              <a:b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f</a:t>
              </a:r>
              <a:r>
                <a:rPr lang="en-US" sz="2000" b="0" baseline="-25000" dirty="0">
                  <a:solidFill>
                    <a:schemeClr val="bg2">
                      <a:lumMod val="10000"/>
                    </a:schemeClr>
                  </a:solidFill>
                </a:rPr>
                <a:t>00</a:t>
              </a: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</a:rPr>
                <a:t>: support of X and Y</a:t>
              </a:r>
            </a:p>
          </p:txBody>
        </p:sp>
        <p:sp>
          <p:nvSpPr>
            <p:cNvPr id="1290274" name="Line 34"/>
            <p:cNvSpPr>
              <a:spLocks noChangeShapeType="1"/>
            </p:cNvSpPr>
            <p:nvPr/>
          </p:nvSpPr>
          <p:spPr bwMode="auto">
            <a:xfrm>
              <a:off x="2784" y="3312"/>
              <a:ext cx="14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90275" name="Line 35"/>
            <p:cNvSpPr>
              <a:spLocks noChangeShapeType="1"/>
            </p:cNvSpPr>
            <p:nvPr/>
          </p:nvSpPr>
          <p:spPr bwMode="auto">
            <a:xfrm>
              <a:off x="2304" y="3744"/>
              <a:ext cx="14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90276" name="Line 36"/>
            <p:cNvSpPr>
              <a:spLocks noChangeShapeType="1"/>
            </p:cNvSpPr>
            <p:nvPr/>
          </p:nvSpPr>
          <p:spPr bwMode="auto">
            <a:xfrm>
              <a:off x="2304" y="3512"/>
              <a:ext cx="14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90277" name="Line 37"/>
            <p:cNvSpPr>
              <a:spLocks noChangeShapeType="1"/>
            </p:cNvSpPr>
            <p:nvPr/>
          </p:nvSpPr>
          <p:spPr bwMode="auto">
            <a:xfrm>
              <a:off x="2784" y="3744"/>
              <a:ext cx="144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290278" name="Text Box 38"/>
          <p:cNvSpPr txBox="1">
            <a:spLocks noChangeArrowheads="1"/>
          </p:cNvSpPr>
          <p:nvPr/>
        </p:nvSpPr>
        <p:spPr bwMode="auto">
          <a:xfrm>
            <a:off x="4038600" y="4724400"/>
            <a:ext cx="4876800" cy="138271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10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sz="2400" b="0" dirty="0">
                <a:solidFill>
                  <a:schemeClr val="bg2">
                    <a:lumMod val="10000"/>
                  </a:schemeClr>
                </a:solidFill>
              </a:rPr>
              <a:t>Used to define various measures</a:t>
            </a:r>
          </a:p>
          <a:p>
            <a:pPr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en-US" sz="2400" b="0" dirty="0">
                <a:solidFill>
                  <a:schemeClr val="bg2">
                    <a:lumMod val="10000"/>
                  </a:schemeClr>
                </a:solidFill>
              </a:rPr>
              <a:t> support, confidence, lift, Gini,</a:t>
            </a:r>
            <a:br>
              <a:rPr lang="en-US" sz="2400" b="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400" b="0" dirty="0">
                <a:solidFill>
                  <a:schemeClr val="bg2">
                    <a:lumMod val="10000"/>
                  </a:schemeClr>
                </a:solidFill>
              </a:rPr>
              <a:t>   J-measure, etc.</a:t>
            </a:r>
          </a:p>
        </p:txBody>
      </p:sp>
      <p:sp>
        <p:nvSpPr>
          <p:cNvPr id="1290279" name="Line 39"/>
          <p:cNvSpPr>
            <a:spLocks noChangeShapeType="1"/>
          </p:cNvSpPr>
          <p:nvPr/>
        </p:nvSpPr>
        <p:spPr bwMode="auto">
          <a:xfrm flipH="1" flipV="1">
            <a:off x="2743200" y="4271963"/>
            <a:ext cx="1295400" cy="762000"/>
          </a:xfrm>
          <a:prstGeom prst="line">
            <a:avLst/>
          </a:prstGeom>
          <a:noFill/>
          <a:ln w="25400">
            <a:solidFill>
              <a:schemeClr val="bg2">
                <a:lumMod val="10000"/>
              </a:schemeClr>
            </a:solidFill>
            <a:round/>
            <a:headEnd type="triangle" w="lg" len="lg"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0280" name="Line 40"/>
          <p:cNvSpPr>
            <a:spLocks noChangeShapeType="1"/>
          </p:cNvSpPr>
          <p:nvPr/>
        </p:nvSpPr>
        <p:spPr bwMode="auto">
          <a:xfrm flipH="1">
            <a:off x="2667000" y="2667000"/>
            <a:ext cx="228600" cy="0"/>
          </a:xfrm>
          <a:prstGeom prst="line">
            <a:avLst/>
          </a:prstGeom>
          <a:noFill/>
          <a:ln w="38100">
            <a:solidFill>
              <a:schemeClr val="bg2">
                <a:lumMod val="1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0281" name="Line 41"/>
          <p:cNvSpPr>
            <a:spLocks noChangeShapeType="1"/>
          </p:cNvSpPr>
          <p:nvPr/>
        </p:nvSpPr>
        <p:spPr bwMode="auto">
          <a:xfrm>
            <a:off x="914400" y="3505200"/>
            <a:ext cx="152400" cy="0"/>
          </a:xfrm>
          <a:prstGeom prst="line">
            <a:avLst/>
          </a:prstGeom>
          <a:noFill/>
          <a:ln w="38100">
            <a:solidFill>
              <a:schemeClr val="bg2">
                <a:lumMod val="1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949431-27B5-4D65-8D4D-51AED1E51739}"/>
              </a:ext>
            </a:extLst>
          </p:cNvPr>
          <p:cNvGrpSpPr/>
          <p:nvPr/>
        </p:nvGrpSpPr>
        <p:grpSpPr>
          <a:xfrm>
            <a:off x="6781800" y="2971800"/>
            <a:ext cx="990600" cy="762000"/>
            <a:chOff x="6781800" y="2971800"/>
            <a:chExt cx="990600" cy="762000"/>
          </a:xfrm>
        </p:grpSpPr>
        <p:sp>
          <p:nvSpPr>
            <p:cNvPr id="16" name="Line 40">
              <a:extLst>
                <a:ext uri="{FF2B5EF4-FFF2-40B4-BE49-F238E27FC236}">
                  <a16:creationId xmlns:a16="http://schemas.microsoft.com/office/drawing/2014/main" id="{FBA5362B-78C2-4274-A4A1-92B307CE4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2971800"/>
              <a:ext cx="228600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Line 40">
              <a:extLst>
                <a:ext uri="{FF2B5EF4-FFF2-40B4-BE49-F238E27FC236}">
                  <a16:creationId xmlns:a16="http://schemas.microsoft.com/office/drawing/2014/main" id="{5F03AE1A-CBCE-4884-972A-BFC15F9478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1800" y="3352800"/>
              <a:ext cx="228600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Line 40">
              <a:extLst>
                <a:ext uri="{FF2B5EF4-FFF2-40B4-BE49-F238E27FC236}">
                  <a16:creationId xmlns:a16="http://schemas.microsoft.com/office/drawing/2014/main" id="{937B6E28-56E1-4D08-8C0E-3BF33ECC1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81800" y="3733800"/>
              <a:ext cx="228600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Line 40">
              <a:extLst>
                <a:ext uri="{FF2B5EF4-FFF2-40B4-BE49-F238E27FC236}">
                  <a16:creationId xmlns:a16="http://schemas.microsoft.com/office/drawing/2014/main" id="{8BCA7D34-004F-4642-8936-CE7387E3E2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3733800"/>
              <a:ext cx="228600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0" name="Line 40">
            <a:extLst>
              <a:ext uri="{FF2B5EF4-FFF2-40B4-BE49-F238E27FC236}">
                <a16:creationId xmlns:a16="http://schemas.microsoft.com/office/drawing/2014/main" id="{3DBE2544-31D8-4AA5-9371-D1BB8E9E4F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400" y="3505200"/>
            <a:ext cx="228600" cy="0"/>
          </a:xfrm>
          <a:prstGeom prst="line">
            <a:avLst/>
          </a:prstGeom>
          <a:noFill/>
          <a:ln w="38100">
            <a:solidFill>
              <a:schemeClr val="bg2">
                <a:lumMod val="1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Drawback of Confidence</a:t>
            </a:r>
          </a:p>
        </p:txBody>
      </p:sp>
      <p:graphicFrame>
        <p:nvGraphicFramePr>
          <p:cNvPr id="1291267" name="Group 3"/>
          <p:cNvGraphicFramePr>
            <a:graphicFrameLocks noGrp="1"/>
          </p:cNvGraphicFramePr>
          <p:nvPr/>
        </p:nvGraphicFramePr>
        <p:xfrm>
          <a:off x="1066800" y="1219200"/>
          <a:ext cx="4038600" cy="197104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1294" name="Line 30"/>
          <p:cNvSpPr>
            <a:spLocks noChangeShapeType="1"/>
          </p:cNvSpPr>
          <p:nvPr/>
        </p:nvSpPr>
        <p:spPr bwMode="auto">
          <a:xfrm>
            <a:off x="3200400" y="16002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1295" name="Line 31"/>
          <p:cNvSpPr>
            <a:spLocks noChangeShapeType="1"/>
          </p:cNvSpPr>
          <p:nvPr/>
        </p:nvSpPr>
        <p:spPr bwMode="auto">
          <a:xfrm>
            <a:off x="1371600" y="2438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685800" y="3444876"/>
            <a:ext cx="7391400" cy="2678113"/>
            <a:chOff x="432" y="2170"/>
            <a:chExt cx="4656" cy="1687"/>
          </a:xfrm>
        </p:grpSpPr>
        <p:sp>
          <p:nvSpPr>
            <p:cNvPr id="1291297" name="Text Box 33"/>
            <p:cNvSpPr txBox="1">
              <a:spLocks noChangeArrowheads="1"/>
            </p:cNvSpPr>
            <p:nvPr/>
          </p:nvSpPr>
          <p:spPr bwMode="auto">
            <a:xfrm>
              <a:off x="432" y="2170"/>
              <a:ext cx="4656" cy="16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>
                  <a:lumMod val="10000"/>
                </a:schemeClr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           </a:t>
              </a: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Association Rule: Tea </a:t>
              </a:r>
              <a:r>
                <a:rPr lang="en-US" sz="24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  <a:sym typeface="Symbol" pitchFamily="18" charset="2"/>
                </a:rPr>
                <a:t> Coffee</a:t>
              </a:r>
              <a:br>
                <a:rPr lang="en-US" sz="24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  <a:sym typeface="Symbol" pitchFamily="18" charset="2"/>
                </a:rPr>
              </a:br>
              <a:endParaRPr lang="en-US" sz="24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Confidence= P(</a:t>
              </a:r>
              <a:r>
                <a:rPr lang="en-US" sz="2000" b="0" dirty="0" err="1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Coffee|Tea</a:t>
              </a: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) =15/20= 0.75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but P(Coffee) = 90/100=0.9</a:t>
              </a:r>
            </a:p>
            <a:p>
              <a:pPr eaLnBrk="1" hangingPunct="1">
                <a:spcBef>
                  <a:spcPct val="50000"/>
                </a:spcBef>
                <a:buFont typeface="Symbol" pitchFamily="18" charset="2"/>
                <a:buChar char="Þ"/>
              </a:pP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  <a:sym typeface="Symbol" pitchFamily="18" charset="2"/>
                </a:rPr>
                <a:t> Although confidence is high, rule is misleading</a:t>
              </a:r>
            </a:p>
            <a:p>
              <a:pPr eaLnBrk="1" hangingPunct="1">
                <a:spcBef>
                  <a:spcPct val="50000"/>
                </a:spcBef>
                <a:buFont typeface="Symbol" pitchFamily="18" charset="2"/>
                <a:buChar char="Þ"/>
              </a:pP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 P(</a:t>
              </a:r>
              <a:r>
                <a:rPr lang="en-US" sz="2000" b="0" dirty="0" err="1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Coffee|Tea</a:t>
              </a:r>
              <a:r>
                <a:rPr lang="en-US" sz="2000" b="0" dirty="0">
                  <a:solidFill>
                    <a:schemeClr val="bg2">
                      <a:lumMod val="10000"/>
                    </a:schemeClr>
                  </a:solidFill>
                  <a:latin typeface="Tahoma" pitchFamily="34" charset="0"/>
                </a:rPr>
                <a:t>) = 75/80=0.9375</a:t>
              </a:r>
            </a:p>
          </p:txBody>
        </p:sp>
        <p:sp>
          <p:nvSpPr>
            <p:cNvPr id="1291298" name="Line 34"/>
            <p:cNvSpPr>
              <a:spLocks noChangeShapeType="1"/>
            </p:cNvSpPr>
            <p:nvPr/>
          </p:nvSpPr>
          <p:spPr bwMode="auto">
            <a:xfrm>
              <a:off x="1392" y="3600"/>
              <a:ext cx="192" cy="0"/>
            </a:xfrm>
            <a:prstGeom prst="line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Statistical Independence</a:t>
            </a:r>
          </a:p>
        </p:txBody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Population of 1000 students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600 students know how to swim (S)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700 students know how to bike (B)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420 students know how to swim and bike (S,B)</a:t>
            </a:r>
          </a:p>
          <a:p>
            <a:pPr lvl="1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P(S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B) = 420/1000 = 0.42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P(S)  P(B) = 0.6  0.7 = 0.42</a:t>
            </a:r>
          </a:p>
          <a:p>
            <a:pPr lvl="1"/>
            <a:endParaRPr lang="en-US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P(SB) = P(S)  P(B) =&gt; Statistical independence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P(SB) &gt; P(S)  P(B) =&gt; Positively correlated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P(SB) &lt; P(S)  P(B) =&gt; Negatively correlated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Statistical-based Measures</a:t>
            </a:r>
          </a:p>
        </p:txBody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Measures that take into account statistical 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3316" name="Object 4"/>
              <p:cNvSpPr txBox="1"/>
              <p:nvPr/>
            </p:nvSpPr>
            <p:spPr bwMode="auto">
              <a:xfrm>
                <a:off x="685800" y="2286000"/>
                <a:ext cx="7620000" cy="38100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𝐿𝑖𝑓𝑡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𝐼𝑛𝑡𝑒𝑟𝑒𝑠𝑡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𝑃𝑆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)[1−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)[1−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331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286000"/>
                <a:ext cx="7620000" cy="3810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Example: Lift/Interest</a:t>
            </a:r>
          </a:p>
        </p:txBody>
      </p:sp>
      <p:graphicFrame>
        <p:nvGraphicFramePr>
          <p:cNvPr id="1294339" name="Group 3"/>
          <p:cNvGraphicFramePr>
            <a:graphicFrameLocks noGrp="1"/>
          </p:cNvGraphicFramePr>
          <p:nvPr/>
        </p:nvGraphicFramePr>
        <p:xfrm>
          <a:off x="1066800" y="1219200"/>
          <a:ext cx="4038600" cy="197104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Coffee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4366" name="Line 30"/>
          <p:cNvSpPr>
            <a:spLocks noChangeShapeType="1"/>
          </p:cNvSpPr>
          <p:nvPr/>
        </p:nvSpPr>
        <p:spPr bwMode="auto">
          <a:xfrm>
            <a:off x="3200400" y="16002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4367" name="Line 31"/>
          <p:cNvSpPr>
            <a:spLocks noChangeShapeType="1"/>
          </p:cNvSpPr>
          <p:nvPr/>
        </p:nvSpPr>
        <p:spPr bwMode="auto">
          <a:xfrm>
            <a:off x="1371600" y="2438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94368" name="Text Box 32"/>
          <p:cNvSpPr txBox="1">
            <a:spLocks noChangeArrowheads="1"/>
          </p:cNvSpPr>
          <p:nvPr/>
        </p:nvSpPr>
        <p:spPr bwMode="auto">
          <a:xfrm>
            <a:off x="685800" y="3444875"/>
            <a:ext cx="8077200" cy="22159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           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Association Rule: Tea 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  <a:sym typeface="Symbol" pitchFamily="18" charset="2"/>
              </a:rPr>
              <a:t> Coffee</a:t>
            </a:r>
            <a:br>
              <a:rPr lang="en-US" sz="24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  <a:sym typeface="Symbol" pitchFamily="18" charset="2"/>
              </a:rPr>
            </a:br>
            <a:endParaRPr lang="en-US" sz="2400" b="0" dirty="0">
              <a:solidFill>
                <a:schemeClr val="bg2">
                  <a:lumMod val="10000"/>
                </a:schemeClr>
              </a:solidFill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Confidence= P(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Coffee|Tea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) = 0.75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but P(Coffee) = 0.9</a:t>
            </a:r>
          </a:p>
          <a:p>
            <a:pPr eaLnBrk="1" hangingPunct="1">
              <a:spcBef>
                <a:spcPct val="50000"/>
              </a:spcBef>
              <a:buFont typeface="Symbol" pitchFamily="18" charset="2"/>
              <a:buChar char="Þ"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  <a:sym typeface="Symbol" pitchFamily="18" charset="2"/>
              </a:rPr>
              <a:t> Lift =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latin typeface="Tahoma" pitchFamily="34" charset="0"/>
              </a:rPr>
              <a:t> 0.75/0.9= 0.8333 (&lt; 1, therefore is negatively associated)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Drawback of Lift &amp; Interest</a:t>
            </a:r>
          </a:p>
        </p:txBody>
      </p:sp>
      <p:graphicFrame>
        <p:nvGraphicFramePr>
          <p:cNvPr id="1295363" name="Group 3"/>
          <p:cNvGraphicFramePr>
            <a:graphicFrameLocks noGrp="1"/>
          </p:cNvGraphicFramePr>
          <p:nvPr/>
        </p:nvGraphicFramePr>
        <p:xfrm>
          <a:off x="457200" y="1676400"/>
          <a:ext cx="3581400" cy="1584960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5390" name="Group 30"/>
          <p:cNvGraphicFramePr>
            <a:graphicFrameLocks noGrp="1"/>
          </p:cNvGraphicFramePr>
          <p:nvPr/>
        </p:nvGraphicFramePr>
        <p:xfrm>
          <a:off x="4800600" y="1676400"/>
          <a:ext cx="3581400" cy="1588770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95417" name="Object 57"/>
              <p:cNvSpPr txBox="1"/>
              <p:nvPr/>
            </p:nvSpPr>
            <p:spPr bwMode="auto">
              <a:xfrm>
                <a:off x="596900" y="3657600"/>
                <a:ext cx="3071813" cy="9572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𝐿𝑖𝑓𝑡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(0.1)(0.1)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5417" name="Object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00" y="3657600"/>
                <a:ext cx="3071813" cy="957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5418" name="Object 58"/>
              <p:cNvSpPr txBox="1"/>
              <p:nvPr/>
            </p:nvSpPr>
            <p:spPr bwMode="auto">
              <a:xfrm>
                <a:off x="4787900" y="3733800"/>
                <a:ext cx="3381375" cy="9572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𝐿𝑖𝑓𝑡</m:t>
                      </m:r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num>
                        <m:den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(0.9)(0.9)</m:t>
                          </m:r>
                        </m:den>
                      </m:f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=1.11</m:t>
                      </m:r>
                    </m:oMath>
                  </m:oMathPara>
                </a14:m>
                <a:endParaRPr lang="en-GB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95418" name="Object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7900" y="3733800"/>
                <a:ext cx="3381375" cy="957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5419" name="Text Box 59"/>
          <p:cNvSpPr txBox="1">
            <a:spLocks noChangeArrowheads="1"/>
          </p:cNvSpPr>
          <p:nvPr/>
        </p:nvSpPr>
        <p:spPr bwMode="auto">
          <a:xfrm>
            <a:off x="2555913" y="4691063"/>
            <a:ext cx="4419600" cy="854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Statistical independence: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If P(X,Y)=P(X)P(Y)  =&gt; Lift = 1</a:t>
            </a:r>
          </a:p>
        </p:txBody>
      </p:sp>
      <p:sp>
        <p:nvSpPr>
          <p:cNvPr id="1295420" name="Line 60"/>
          <p:cNvSpPr>
            <a:spLocks noChangeShapeType="1"/>
          </p:cNvSpPr>
          <p:nvPr/>
        </p:nvSpPr>
        <p:spPr bwMode="auto">
          <a:xfrm>
            <a:off x="2667000" y="17526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95421" name="Line 61"/>
          <p:cNvSpPr>
            <a:spLocks noChangeShapeType="1"/>
          </p:cNvSpPr>
          <p:nvPr/>
        </p:nvSpPr>
        <p:spPr bwMode="auto">
          <a:xfrm>
            <a:off x="838200" y="2514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95422" name="Line 62"/>
          <p:cNvSpPr>
            <a:spLocks noChangeShapeType="1"/>
          </p:cNvSpPr>
          <p:nvPr/>
        </p:nvSpPr>
        <p:spPr bwMode="auto">
          <a:xfrm>
            <a:off x="7010400" y="1752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95423" name="Line 63"/>
          <p:cNvSpPr>
            <a:spLocks noChangeShapeType="1"/>
          </p:cNvSpPr>
          <p:nvPr/>
        </p:nvSpPr>
        <p:spPr bwMode="auto">
          <a:xfrm>
            <a:off x="5181600" y="2514600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Reducing Number of Comparisons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Candidate counting: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Scan the database of transactions to determine the support of each candidate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reduce the number of comparisons, store the candidates in a hash structure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Instead of matching each transaction against every candidate, match it against candidates contained in the hashed buckets</a:t>
            </a:r>
          </a:p>
          <a:p>
            <a:pPr lvl="1"/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Hash Table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hash table (hash map) is a data structure used to implement an associative array, a structure that can map keys to values.</a:t>
            </a:r>
          </a:p>
          <a:p>
            <a:pPr lvl="0"/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hash table uses a hash function to compute an index into an array of buckets or slots, from which the correct value can be found.</a:t>
            </a:r>
          </a:p>
          <a:p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Max leaf size: max number of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stored in a leaf node, if number of candidate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exceeds max leaf size, split the node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 Itemset Generation</a:t>
            </a:r>
          </a:p>
        </p:txBody>
      </p:sp>
      <p:graphicFrame>
        <p:nvGraphicFramePr>
          <p:cNvPr id="1213443" name="Object 3"/>
          <p:cNvGraphicFramePr>
            <a:graphicFrameLocks noChangeAspect="1"/>
          </p:cNvGraphicFramePr>
          <p:nvPr/>
        </p:nvGraphicFramePr>
        <p:xfrm>
          <a:off x="304800" y="914400"/>
          <a:ext cx="6630697" cy="500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807480" imgH="7407000" progId="">
                  <p:embed/>
                </p:oleObj>
              </mc:Choice>
              <mc:Fallback>
                <p:oleObj name="VISIO" r:id="rId2" imgW="9807480" imgH="7407000" progId="">
                  <p:embed/>
                  <p:pic>
                    <p:nvPicPr>
                      <p:cNvPr id="1213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14400"/>
                        <a:ext cx="6630697" cy="5008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3444" name="Text Box 4"/>
          <p:cNvSpPr txBox="1">
            <a:spLocks noChangeArrowheads="1"/>
          </p:cNvSpPr>
          <p:nvPr/>
        </p:nvSpPr>
        <p:spPr bwMode="auto">
          <a:xfrm>
            <a:off x="4724400" y="5257801"/>
            <a:ext cx="327660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2060"/>
                </a:solidFill>
              </a:rPr>
              <a:t>Given d items, there are 2</a:t>
            </a:r>
            <a:r>
              <a:rPr lang="en-US" sz="2000" baseline="30000" dirty="0">
                <a:solidFill>
                  <a:srgbClr val="002060"/>
                </a:solidFill>
              </a:rPr>
              <a:t>d</a:t>
            </a:r>
            <a:r>
              <a:rPr lang="en-US" sz="2000" dirty="0">
                <a:solidFill>
                  <a:srgbClr val="002060"/>
                </a:solidFill>
              </a:rPr>
              <a:t> possible candidate </a:t>
            </a:r>
            <a:r>
              <a:rPr lang="en-US" sz="2000" dirty="0" err="1">
                <a:solidFill>
                  <a:srgbClr val="002060"/>
                </a:solidFill>
              </a:rPr>
              <a:t>itemsets</a:t>
            </a:r>
            <a:endParaRPr lang="en-US" sz="2000" dirty="0">
              <a:solidFill>
                <a:srgbClr val="002060"/>
              </a:solidFill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Categorical data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Categorical data is a statistical data type consisting of categorical variables, used for observed data whose value is one of a fixed number of nominal categories. 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More specifically, categorical data may derive from either or both of observations made of qualitative data, where the observations are summarized as counts or cross tabulations, or of quantitative data.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Observations might be directly observed counts of events happening or they might counts of values that occur within given intervals. 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Often, purely categorical data are summarized in the form of a contingency table.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However, particularly when considering data analysis, it is common to use the term "categorical data" to apply to data sets that, while containing some categorical variables, may also contain non-categorical variables.</a:t>
            </a:r>
          </a:p>
          <a:p>
            <a:pPr algn="just"/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D1D2-311E-450D-B0A2-23C44EE6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4B105-ADCF-4E28-AE76-17E8EF4DE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6" y="914400"/>
            <a:ext cx="906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8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 Issues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if attribute has many possible values: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Example: attribute country has more than 200 possible values. Many of the attribute values may have very low support.</a:t>
            </a:r>
          </a:p>
          <a:p>
            <a:pPr lvl="1" algn="just"/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Potential solution: Aggregate the low-support attributes values.</a:t>
            </a:r>
          </a:p>
          <a:p>
            <a:pPr lvl="0" algn="just"/>
            <a:r>
              <a: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if distribution of attribute values is highly skewed: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Example: 95% of the visitors have Buy = No. Most of the items will be associated with (Buy=No) item</a:t>
            </a:r>
          </a:p>
          <a:p>
            <a:pPr lvl="1" algn="just"/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Potential solution: drop the highly frequent items</a:t>
            </a:r>
          </a:p>
          <a:p>
            <a:pPr algn="just">
              <a:buNone/>
            </a:pPr>
            <a:endParaRPr lang="en-US" sz="2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Handling Categorical Attributes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Transform categorical attribute into asymmetric binary variables. 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If the outcomes of a binary variable are not equally important.</a:t>
            </a:r>
          </a:p>
          <a:p>
            <a:pPr lvl="0" algn="just"/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Introduce a new “item” for each distinct attribute- value pair.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Sequential Pattern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Mining of frequently occurring ordered events or subsequences as patterns. </a:t>
            </a:r>
            <a:r>
              <a:rPr lang="en-US" sz="2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Eg</a:t>
            </a:r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web sequence, book issued in library etc.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Used mostly in marketing, customer analysis, prediction modeling.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sequence is an ordered list of events where an item can occur at most in an event of a sequence but can occur multiple times in different events of a sequence.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a set of sequences, where each sequence consists of a list of events or elements and each event consists of set of items, given a minimum support threshold, sequential pattern mining finds all frequent subsequences.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Sequence with minimum support is called frequent sequence or sequential pattern.</a:t>
            </a:r>
          </a:p>
          <a:p>
            <a:pPr lvl="0" algn="just"/>
            <a:r>
              <a:rPr lang="en-US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sequential pattern with length ‘l’ is called an l-pattern sequential pattern.</a:t>
            </a:r>
          </a:p>
          <a:p>
            <a:pPr algn="just"/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CF45-0250-4EBD-89CB-5937DAA7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Defination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0D7AD-5159-47AB-B4DF-BB9F395C0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69" y="914400"/>
            <a:ext cx="810366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37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BCAC-F48E-4089-B8AA-85F54359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10097-ACA5-443B-A030-040FCBFFA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BB43-B091-4C34-B880-7065A720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14400"/>
            <a:ext cx="899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779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EA48-A2D2-4618-B6D8-38EC25B7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Challenge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21357B-E95C-4995-BD45-45460B3D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938767"/>
            <a:ext cx="8763000" cy="50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4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2271F-30F6-4166-9B49-9B557B3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252750-0D13-47AB-8204-A26BA572B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83" y="914400"/>
            <a:ext cx="816343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34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F110-B598-4428-B271-C94F9D8C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B06C2-89F3-414A-A751-8F1728386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143396"/>
            <a:ext cx="8763000" cy="464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10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Sequential Pattern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Sequential pattern is computationally challenging because such mining may generate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combinationally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explosive number of intermediate subsequences.</a:t>
            </a:r>
          </a:p>
          <a:p>
            <a:pPr lvl="0" algn="just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efficient and scalable sequential pattern mining two common approaches are:</a:t>
            </a:r>
          </a:p>
          <a:p>
            <a:pPr lvl="1" algn="just"/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Mining the full set of sequential patterns</a:t>
            </a:r>
          </a:p>
          <a:p>
            <a:pPr lvl="1" algn="just"/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Mining  only the set of closed sequential pattern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sequence database is a set of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tuples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with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sequence_ID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sequences.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Eg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00400" y="4114800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Sequence_ID</a:t>
                      </a:r>
                      <a:endParaRPr lang="en-US" sz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Sequence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{(a, (a,b,c), (a,c), (b,c)}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{(a,b,c), (a,d),e,(d,e)}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{( c,d), (a,d,e),e}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{ (</a:t>
                      </a:r>
                      <a:r>
                        <a:rPr 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e,f</a:t>
                      </a: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,),d,(</a:t>
                      </a:r>
                      <a:r>
                        <a:rPr lang="en-US" sz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a,b,c</a:t>
                      </a:r>
                      <a:r>
                        <a:rPr lang="en-US" sz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),f]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 Itemset Generation</a:t>
            </a:r>
          </a:p>
        </p:txBody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8392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Brute-force approach: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in the lattice is a candidate frequent 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Count the support of each candidate by scanning the database</a:t>
            </a: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Match each transaction against every candidate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Complexity ~ O(</a:t>
            </a:r>
            <a:r>
              <a:rPr lang="en-US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NMw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 =&gt; Expensive since M = 2</a:t>
            </a:r>
            <a:r>
              <a:rPr lang="en-US" baseline="30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!!!</a:t>
            </a:r>
          </a:p>
        </p:txBody>
      </p:sp>
      <p:graphicFrame>
        <p:nvGraphicFramePr>
          <p:cNvPr id="1214468" name="Object 4"/>
          <p:cNvGraphicFramePr>
            <a:graphicFrameLocks noChangeAspect="1"/>
          </p:cNvGraphicFramePr>
          <p:nvPr/>
        </p:nvGraphicFramePr>
        <p:xfrm>
          <a:off x="1144588" y="2667000"/>
          <a:ext cx="738981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643978" imgH="2744343" progId="">
                  <p:embed/>
                </p:oleObj>
              </mc:Choice>
              <mc:Fallback>
                <p:oleObj name="Visio" r:id="rId2" imgW="7643978" imgH="2744343" progId="">
                  <p:embed/>
                  <p:pic>
                    <p:nvPicPr>
                      <p:cNvPr id="12144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2667000"/>
                        <a:ext cx="7389812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4E15BA9-D923-4767-B36B-62747E0B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67000"/>
            <a:ext cx="7391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Sub-graph Patterns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finds characteristics sub-graphs within the network.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is a form of graph search.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Given a labeled graph data set, D = {G1, G2, …….,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}, a frequent graph has minimum support not less than minimum threshold support.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 sub-graph pattern can be discovered by generating frequent substructures candidate and hence check the frequency of each candidate.</a:t>
            </a:r>
          </a:p>
          <a:p>
            <a:pPr lvl="0"/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Apriori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methos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and frequent –growth are tow common basic methods for finding frequent sub-graph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Extend association rule mining to finding frequent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subgraphs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341A-14CE-4A24-9AF8-99A32B33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1F06E4-D049-4293-B1B2-84284EAAD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14400"/>
            <a:ext cx="8763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151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9623-A77F-4667-B830-95C8A620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1CE8A1-F3D7-49C0-B3EB-473D099B9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645" y="914400"/>
            <a:ext cx="735091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84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3833-0E89-4C9B-AD52-9568E271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7696200" cy="838200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Representing</a:t>
            </a:r>
            <a:r>
              <a:rPr lang="en-GB" dirty="0">
                <a:solidFill>
                  <a:schemeClr val="bg1"/>
                </a:solidFill>
              </a:rPr>
              <a:t> Graph as transactions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4DBC52-6741-4811-BF39-A388A72D9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76" y="914400"/>
            <a:ext cx="860864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12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001000" cy="838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frequent-pattern mining in Data Streams?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just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Frequent-pattern mining finds a set of patterns that occur frequently in a data set, where a pattern can be a set of items (called an </a:t>
            </a:r>
            <a:r>
              <a:rPr 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), a subsequence, or a substructure.</a:t>
            </a:r>
          </a:p>
          <a:p>
            <a:pPr lvl="0" algn="just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pattern is considered frequent if its count satisfies a minimum support. Scalable methods for mining frequent patterns have been extensively studied for static data sets.</a:t>
            </a:r>
          </a:p>
          <a:p>
            <a:pPr lvl="0" algn="just"/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Challenges in mining data streams:</a:t>
            </a:r>
          </a:p>
          <a:p>
            <a:pPr lvl="1" algn="just"/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Many existing frequent-pattern mining algorithms require the system to scan the whole data set more than once, but this is unrealistic for infinite data streams.</a:t>
            </a:r>
          </a:p>
          <a:p>
            <a:pPr lvl="1" algn="just"/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frequent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can become infrequent as well. The number of infrequent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itemsets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is exponential and so it is impossible to keep track of all of them.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 mining">
      <a:dk1>
        <a:srgbClr val="FFFFFF"/>
      </a:dk1>
      <a:lt1>
        <a:sysClr val="window" lastClr="FFFFFF"/>
      </a:lt1>
      <a:dk2>
        <a:srgbClr val="FFFFFF"/>
      </a:dk2>
      <a:lt2>
        <a:srgbClr val="EEECE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8D17D70E142B46B22C78746826841A" ma:contentTypeVersion="2" ma:contentTypeDescription="Create a new document." ma:contentTypeScope="" ma:versionID="12066b05977a88f8b4123deb4a2e0460">
  <xsd:schema xmlns:xsd="http://www.w3.org/2001/XMLSchema" xmlns:xs="http://www.w3.org/2001/XMLSchema" xmlns:p="http://schemas.microsoft.com/office/2006/metadata/properties" xmlns:ns2="901eba6f-0091-4aa8-b37d-f28c1c1be646" targetNamespace="http://schemas.microsoft.com/office/2006/metadata/properties" ma:root="true" ma:fieldsID="ca377b503f69672f2e4bbbec0bc03bff" ns2:_="">
    <xsd:import namespace="901eba6f-0091-4aa8-b37d-f28c1c1be6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1eba6f-0091-4aa8-b37d-f28c1c1be6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519DA7-3615-4E6B-8BE8-9EE61A9B29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2F4C53-B460-4E30-87F8-4104A7C13D7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0115E0D-D04D-45C0-A50F-C96A45B949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1eba6f-0091-4aa8-b37d-f28c1c1be6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5674</Words>
  <Application>Microsoft Office PowerPoint</Application>
  <PresentationFormat>On-screen Show (4:3)</PresentationFormat>
  <Paragraphs>627</Paragraphs>
  <Slides>94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Advanced Data mining</vt:lpstr>
      <vt:lpstr>Association Rule Mining</vt:lpstr>
      <vt:lpstr>Definition: Frequent Itemset</vt:lpstr>
      <vt:lpstr>Definition: Association Rule</vt:lpstr>
      <vt:lpstr>Association Rule Mining Task</vt:lpstr>
      <vt:lpstr>Mining Association Rules</vt:lpstr>
      <vt:lpstr>Mining Association Rules</vt:lpstr>
      <vt:lpstr>Frequent Itemset Generation</vt:lpstr>
      <vt:lpstr>Frequent Itemset Generation</vt:lpstr>
      <vt:lpstr>Computational Complexity</vt:lpstr>
      <vt:lpstr>Frequent Itemset Generation Strategies</vt:lpstr>
      <vt:lpstr>Reducing Number of Candidates</vt:lpstr>
      <vt:lpstr>Illustrating Apriori Principle</vt:lpstr>
      <vt:lpstr>Illustrating Apriori Principle</vt:lpstr>
      <vt:lpstr>Apriori Algorithm</vt:lpstr>
      <vt:lpstr>Reducing Number of Comparisons</vt:lpstr>
      <vt:lpstr>Example of Apriori algorithm</vt:lpstr>
      <vt:lpstr>Example of Apriori algorithm</vt:lpstr>
      <vt:lpstr>Example of Apriori algorithm</vt:lpstr>
      <vt:lpstr>Example of Apriori algorithm</vt:lpstr>
      <vt:lpstr>Example of Apriori algorithm</vt:lpstr>
      <vt:lpstr>Example of Apriori algorithm</vt:lpstr>
      <vt:lpstr>Example of Apriori algorithm</vt:lpstr>
      <vt:lpstr>Example of Apriori algorithm</vt:lpstr>
      <vt:lpstr>Example of Apriori algorithm</vt:lpstr>
      <vt:lpstr>Example of Apriori algorithm</vt:lpstr>
      <vt:lpstr>Frequent Pattern (FP) Growth Method</vt:lpstr>
      <vt:lpstr>Frequent Pattern (FP) Growth Method</vt:lpstr>
      <vt:lpstr>Apriori and Fp-Growth difference</vt:lpstr>
      <vt:lpstr>Frequent Pattern (FP) Growth Method</vt:lpstr>
      <vt:lpstr>Step 1: FP-Tree Construction</vt:lpstr>
      <vt:lpstr>Step 1: FP-Tree Construction</vt:lpstr>
      <vt:lpstr>Example</vt:lpstr>
      <vt:lpstr>FP-Tree Construction (Example)</vt:lpstr>
      <vt:lpstr>Step 2: Extracts frequent itemsets from the FP-tree</vt:lpstr>
      <vt:lpstr>Step 2: Extracts frequent itemsets from the FP-tree</vt:lpstr>
      <vt:lpstr>Step 2: Extracts frequent itemsets from the FP-tree</vt:lpstr>
      <vt:lpstr>Next Example</vt:lpstr>
      <vt:lpstr>FP-Tree size</vt:lpstr>
      <vt:lpstr>Step 2: Frequent Itemset Generation</vt:lpstr>
      <vt:lpstr>Prefix path sub-trees (Example)</vt:lpstr>
      <vt:lpstr>Step 2: Frequent Itemset Generation</vt:lpstr>
      <vt:lpstr>Conditional FP-Tree</vt:lpstr>
      <vt:lpstr>Example</vt:lpstr>
      <vt:lpstr>Example</vt:lpstr>
      <vt:lpstr>Example</vt:lpstr>
      <vt:lpstr>Example</vt:lpstr>
      <vt:lpstr>Result</vt:lpstr>
      <vt:lpstr>Advantages and disadvantages</vt:lpstr>
      <vt:lpstr>Factors Affecting Complexity</vt:lpstr>
      <vt:lpstr>Maximal Frequent Itemset</vt:lpstr>
      <vt:lpstr>Closed Itemset</vt:lpstr>
      <vt:lpstr>Maximal vs Closed Itemsets</vt:lpstr>
      <vt:lpstr>Maximal vs Closed Frequent Itemsets</vt:lpstr>
      <vt:lpstr>Maximal vs Closed Itemsets</vt:lpstr>
      <vt:lpstr>Alternative Methods for Frequent Itemset Generation</vt:lpstr>
      <vt:lpstr>Projected Database</vt:lpstr>
      <vt:lpstr>ECLAT</vt:lpstr>
      <vt:lpstr>ECLAT</vt:lpstr>
      <vt:lpstr>Rule Generation</vt:lpstr>
      <vt:lpstr>Rule Generation</vt:lpstr>
      <vt:lpstr>Rule Generation for Apriori Algorithm</vt:lpstr>
      <vt:lpstr>Rule Generation for Apriori Algorithm</vt:lpstr>
      <vt:lpstr>Effect of Support Distribution</vt:lpstr>
      <vt:lpstr>Multiple Minimum Support</vt:lpstr>
      <vt:lpstr>Multiple Minimum Support</vt:lpstr>
      <vt:lpstr>Multiple Minimum Support</vt:lpstr>
      <vt:lpstr>Multiple Minimum Support (Liu 1999)</vt:lpstr>
      <vt:lpstr>Multiple Minimum Support (Liu 1999)</vt:lpstr>
      <vt:lpstr>Pattern Evaluation</vt:lpstr>
      <vt:lpstr>Application of Interestingness Measure</vt:lpstr>
      <vt:lpstr>Computing Interestingness Measure</vt:lpstr>
      <vt:lpstr>Drawback of Confidence</vt:lpstr>
      <vt:lpstr>Statistical Independence</vt:lpstr>
      <vt:lpstr>Statistical-based Measures</vt:lpstr>
      <vt:lpstr>Example: Lift/Interest</vt:lpstr>
      <vt:lpstr>Drawback of Lift &amp; Interest</vt:lpstr>
      <vt:lpstr>Reducing Number of Comparisons</vt:lpstr>
      <vt:lpstr>Hash Table</vt:lpstr>
      <vt:lpstr>Categorical data</vt:lpstr>
      <vt:lpstr>Example</vt:lpstr>
      <vt:lpstr>Potential Issues</vt:lpstr>
      <vt:lpstr>Sequential Pattern</vt:lpstr>
      <vt:lpstr>Defination</vt:lpstr>
      <vt:lpstr>Example</vt:lpstr>
      <vt:lpstr>Challenge</vt:lpstr>
      <vt:lpstr>Example</vt:lpstr>
      <vt:lpstr>Example</vt:lpstr>
      <vt:lpstr>Sequential Pattern</vt:lpstr>
      <vt:lpstr>Sub-graph Patterns</vt:lpstr>
      <vt:lpstr>Example</vt:lpstr>
      <vt:lpstr>Example</vt:lpstr>
      <vt:lpstr>Representing Graph as transactions</vt:lpstr>
      <vt:lpstr>What is frequent-pattern mining in Data Streams?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Memory</dc:title>
  <dc:creator>samaira</dc:creator>
  <cp:lastModifiedBy>Tek Narayan Adhikari</cp:lastModifiedBy>
  <cp:revision>38</cp:revision>
  <dcterms:created xsi:type="dcterms:W3CDTF">2016-12-08T07:28:23Z</dcterms:created>
  <dcterms:modified xsi:type="dcterms:W3CDTF">2022-09-24T07:48:40Z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0x010100028D17D70E142B46B22C78746826841A</vt:lpwstr>
  </property>
</Properties>
</file>